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967" r:id="rId1"/>
    <p:sldMasterId id="2147483970" r:id="rId2"/>
  </p:sldMasterIdLst>
  <p:notesMasterIdLst>
    <p:notesMasterId r:id="rId20"/>
  </p:notesMasterIdLst>
  <p:handoutMasterIdLst>
    <p:handoutMasterId r:id="rId21"/>
  </p:handoutMasterIdLst>
  <p:sldIdLst>
    <p:sldId id="856" r:id="rId3"/>
    <p:sldId id="815" r:id="rId4"/>
    <p:sldId id="819" r:id="rId5"/>
    <p:sldId id="800" r:id="rId6"/>
    <p:sldId id="863" r:id="rId7"/>
    <p:sldId id="823" r:id="rId8"/>
    <p:sldId id="862" r:id="rId9"/>
    <p:sldId id="875" r:id="rId10"/>
    <p:sldId id="820" r:id="rId11"/>
    <p:sldId id="821" r:id="rId12"/>
    <p:sldId id="822" r:id="rId13"/>
    <p:sldId id="876" r:id="rId14"/>
    <p:sldId id="871" r:id="rId15"/>
    <p:sldId id="874" r:id="rId16"/>
    <p:sldId id="864" r:id="rId17"/>
    <p:sldId id="860" r:id="rId18"/>
    <p:sldId id="861" r:id="rId19"/>
  </p:sldIdLst>
  <p:sldSz cx="12192000" cy="6858000"/>
  <p:notesSz cx="7315200" cy="9601200"/>
  <p:defaultTextStyle>
    <a:defPPr>
      <a:defRPr lang="en-US"/>
    </a:defPPr>
    <a:lvl1pPr algn="l" rtl="0" eaLnBrk="0" fontAlgn="base" hangingPunct="0">
      <a:spcBef>
        <a:spcPct val="0"/>
      </a:spcBef>
      <a:spcAft>
        <a:spcPct val="0"/>
      </a:spcAft>
      <a:defRPr sz="4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4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4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4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4400" kern="1200">
        <a:solidFill>
          <a:schemeClr val="tx1"/>
        </a:solidFill>
        <a:latin typeface="Times New Roman" pitchFamily="18" charset="0"/>
        <a:ea typeface="+mn-ea"/>
        <a:cs typeface="+mn-cs"/>
      </a:defRPr>
    </a:lvl5pPr>
    <a:lvl6pPr marL="2286000" algn="l" defTabSz="914400" rtl="0" eaLnBrk="1" latinLnBrk="0" hangingPunct="1">
      <a:defRPr sz="4400" kern="1200">
        <a:solidFill>
          <a:schemeClr val="tx1"/>
        </a:solidFill>
        <a:latin typeface="Times New Roman" pitchFamily="18" charset="0"/>
        <a:ea typeface="+mn-ea"/>
        <a:cs typeface="+mn-cs"/>
      </a:defRPr>
    </a:lvl6pPr>
    <a:lvl7pPr marL="2743200" algn="l" defTabSz="914400" rtl="0" eaLnBrk="1" latinLnBrk="0" hangingPunct="1">
      <a:defRPr sz="4400" kern="1200">
        <a:solidFill>
          <a:schemeClr val="tx1"/>
        </a:solidFill>
        <a:latin typeface="Times New Roman" pitchFamily="18" charset="0"/>
        <a:ea typeface="+mn-ea"/>
        <a:cs typeface="+mn-cs"/>
      </a:defRPr>
    </a:lvl7pPr>
    <a:lvl8pPr marL="3200400" algn="l" defTabSz="914400" rtl="0" eaLnBrk="1" latinLnBrk="0" hangingPunct="1">
      <a:defRPr sz="4400" kern="1200">
        <a:solidFill>
          <a:schemeClr val="tx1"/>
        </a:solidFill>
        <a:latin typeface="Times New Roman" pitchFamily="18" charset="0"/>
        <a:ea typeface="+mn-ea"/>
        <a:cs typeface="+mn-cs"/>
      </a:defRPr>
    </a:lvl8pPr>
    <a:lvl9pPr marL="3657600" algn="l" defTabSz="914400" rtl="0" eaLnBrk="1" latinLnBrk="0" hangingPunct="1">
      <a:defRPr sz="4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FFCC"/>
    <a:srgbClr val="00FF00"/>
    <a:srgbClr val="FF0000"/>
    <a:srgbClr val="FF6600"/>
    <a:srgbClr val="000066"/>
    <a:srgbClr val="FF33CC"/>
    <a:srgbClr val="FFFF00"/>
    <a:srgbClr val="00FF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08" autoAdjust="0"/>
    <p:restoredTop sz="70644" autoAdjust="0"/>
  </p:normalViewPr>
  <p:slideViewPr>
    <p:cSldViewPr>
      <p:cViewPr varScale="1">
        <p:scale>
          <a:sx n="77" d="100"/>
          <a:sy n="77" d="100"/>
        </p:scale>
        <p:origin x="2508"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47" d="100"/>
          <a:sy n="147" d="100"/>
        </p:scale>
        <p:origin x="2744" y="-44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22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5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algn="r" defTabSz="966788">
              <a:defRPr sz="1300" dirty="0">
                <a:latin typeface="Tahoma" pitchFamily="34" charset="0"/>
              </a:defRPr>
            </a:lvl1pPr>
          </a:lstStyle>
          <a:p>
            <a:pPr>
              <a:defRPr/>
            </a:pPr>
            <a:endParaRPr lang="en-US" dirty="0"/>
          </a:p>
        </p:txBody>
      </p:sp>
      <p:sp>
        <p:nvSpPr>
          <p:cNvPr id="35226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6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algn="r" defTabSz="966788">
              <a:defRPr sz="1300">
                <a:latin typeface="Tahoma" pitchFamily="34" charset="0"/>
              </a:defRPr>
            </a:lvl1pPr>
          </a:lstStyle>
          <a:p>
            <a:pPr>
              <a:defRPr/>
            </a:pPr>
            <a:fld id="{7B84F0AD-B8EC-4E4C-96AB-90A3127EB247}" type="slidenum">
              <a:rPr lang="en-US"/>
              <a:pPr>
                <a:defRPr/>
              </a:pPr>
              <a:t>‹#›</a:t>
            </a:fld>
            <a:endParaRPr lang="en-US" dirty="0"/>
          </a:p>
        </p:txBody>
      </p:sp>
    </p:spTree>
    <p:extLst>
      <p:ext uri="{BB962C8B-B14F-4D97-AF65-F5344CB8AC3E}">
        <p14:creationId xmlns:p14="http://schemas.microsoft.com/office/powerpoint/2010/main" val="36130586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8944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560888"/>
            <a:ext cx="5943600" cy="4354512"/>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705643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ts val="363"/>
      </a:spcBef>
      <a:spcAft>
        <a:spcPct val="0"/>
      </a:spcAft>
      <a:defRPr sz="1100" kern="1200">
        <a:solidFill>
          <a:schemeClr val="tx1"/>
        </a:solidFill>
        <a:latin typeface="Times New Roman" pitchFamily="18" charset="0"/>
        <a:ea typeface="+mn-ea"/>
        <a:cs typeface="+mn-cs"/>
      </a:defRPr>
    </a:lvl1pPr>
    <a:lvl2pPr marL="457200" algn="l" rtl="0" eaLnBrk="0" fontAlgn="base" hangingPunct="0">
      <a:spcBef>
        <a:spcPts val="363"/>
      </a:spcBef>
      <a:spcAft>
        <a:spcPct val="0"/>
      </a:spcAft>
      <a:defRPr sz="1100" kern="1200">
        <a:solidFill>
          <a:schemeClr val="tx1"/>
        </a:solidFill>
        <a:latin typeface="Times New Roman" pitchFamily="18" charset="0"/>
        <a:ea typeface="+mn-ea"/>
        <a:cs typeface="+mn-cs"/>
      </a:defRPr>
    </a:lvl2pPr>
    <a:lvl3pPr marL="914400" algn="l" rtl="0" eaLnBrk="0" fontAlgn="base" hangingPunct="0">
      <a:spcBef>
        <a:spcPts val="363"/>
      </a:spcBef>
      <a:spcAft>
        <a:spcPct val="0"/>
      </a:spcAft>
      <a:defRPr sz="1100" kern="1200">
        <a:solidFill>
          <a:schemeClr val="tx1"/>
        </a:solidFill>
        <a:latin typeface="Times New Roman" pitchFamily="18" charset="0"/>
        <a:ea typeface="+mn-ea"/>
        <a:cs typeface="+mn-cs"/>
      </a:defRPr>
    </a:lvl3pPr>
    <a:lvl4pPr marL="1371600" algn="l" rtl="0" eaLnBrk="0" fontAlgn="base" hangingPunct="0">
      <a:spcBef>
        <a:spcPts val="363"/>
      </a:spcBef>
      <a:spcAft>
        <a:spcPct val="0"/>
      </a:spcAft>
      <a:defRPr sz="1100" kern="1200">
        <a:solidFill>
          <a:schemeClr val="tx1"/>
        </a:solidFill>
        <a:latin typeface="Times New Roman" pitchFamily="18" charset="0"/>
        <a:ea typeface="+mn-ea"/>
        <a:cs typeface="+mn-cs"/>
      </a:defRPr>
    </a:lvl4pPr>
    <a:lvl5pPr marL="1828800" algn="l" rtl="0" eaLnBrk="0" fontAlgn="base" hangingPunct="0">
      <a:spcBef>
        <a:spcPts val="363"/>
      </a:spcBef>
      <a:spcAft>
        <a:spcPct val="0"/>
      </a:spcAft>
      <a:defRPr sz="11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Picture and Send to Back</a:t>
            </a:r>
          </a:p>
        </p:txBody>
      </p:sp>
      <p:sp>
        <p:nvSpPr>
          <p:cNvPr id="4" name="Slide Number Placeholder 3"/>
          <p:cNvSpPr>
            <a:spLocks noGrp="1"/>
          </p:cNvSpPr>
          <p:nvPr>
            <p:ph type="sldNum" sz="quarter" idx="10"/>
          </p:nvPr>
        </p:nvSpPr>
        <p:spPr/>
        <p:txBody>
          <a:bodyPr/>
          <a:lstStyle/>
          <a:p>
            <a:fld id="{D2304753-555F-844E-94E6-C0459ACEDBCC}" type="slidenum">
              <a:rPr lang="en-US" smtClean="0"/>
              <a:t>1</a:t>
            </a:fld>
            <a:endParaRPr lang="en-US"/>
          </a:p>
        </p:txBody>
      </p:sp>
    </p:spTree>
    <p:extLst>
      <p:ext uri="{BB962C8B-B14F-4D97-AF65-F5344CB8AC3E}">
        <p14:creationId xmlns:p14="http://schemas.microsoft.com/office/powerpoint/2010/main" val="3517990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3634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48272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Picture and Send to Back</a:t>
            </a:r>
          </a:p>
        </p:txBody>
      </p:sp>
      <p:sp>
        <p:nvSpPr>
          <p:cNvPr id="4" name="Slide Number Placeholder 3"/>
          <p:cNvSpPr>
            <a:spLocks noGrp="1"/>
          </p:cNvSpPr>
          <p:nvPr>
            <p:ph type="sldNum" sz="quarter" idx="10"/>
          </p:nvPr>
        </p:nvSpPr>
        <p:spPr/>
        <p:txBody>
          <a:bodyPr/>
          <a:lstStyle/>
          <a:p>
            <a:fld id="{D2304753-555F-844E-94E6-C0459ACEDBCC}" type="slidenum">
              <a:rPr lang="en-US" smtClean="0"/>
              <a:t>17</a:t>
            </a:fld>
            <a:endParaRPr lang="en-US"/>
          </a:p>
        </p:txBody>
      </p:sp>
    </p:spTree>
    <p:extLst>
      <p:ext uri="{BB962C8B-B14F-4D97-AF65-F5344CB8AC3E}">
        <p14:creationId xmlns:p14="http://schemas.microsoft.com/office/powerpoint/2010/main" val="1946233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556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056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037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888"/>
            <a:ext cx="5943600" cy="4659312"/>
          </a:xfrm>
        </p:spPr>
        <p:txBody>
          <a:bodyPr/>
          <a:lstStyle/>
          <a:p>
            <a:r>
              <a:rPr lang="en-US" dirty="0"/>
              <a:t>[1] http://blogs.gartner.com/anton-chuvakin/2012/09/24/on-output-driven-siem/</a:t>
            </a:r>
          </a:p>
          <a:p>
            <a:r>
              <a:rPr lang="en-US" dirty="0"/>
              <a:t>[2] Ibid.</a:t>
            </a:r>
          </a:p>
        </p:txBody>
      </p:sp>
    </p:spTree>
    <p:extLst>
      <p:ext uri="{BB962C8B-B14F-4D97-AF65-F5344CB8AC3E}">
        <p14:creationId xmlns:p14="http://schemas.microsoft.com/office/powerpoint/2010/main" val="307687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73191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44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487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Finding</a:t>
            </a:r>
            <a:r>
              <a:rPr lang="en-US" b="1" baseline="0" dirty="0"/>
              <a:t> Noise</a:t>
            </a:r>
            <a:endParaRPr lang="en-US" baseline="0" dirty="0"/>
          </a:p>
          <a:p>
            <a:r>
              <a:rPr lang="en-US" dirty="0"/>
              <a:t>Regularly looking for logs that are noise and eliminating</a:t>
            </a:r>
            <a:r>
              <a:rPr lang="en-US" baseline="0" dirty="0"/>
              <a:t> them is an easy, quick win. This simple process will increase the performance of searches within the SIEM. After all, less data means lower hardware utilization. This alone will improve an analyst’s speed, but so will the fact that there are fewer logs to have to filter through.</a:t>
            </a:r>
          </a:p>
          <a:p>
            <a:endParaRPr lang="en-US" baseline="0" dirty="0"/>
          </a:p>
          <a:p>
            <a:r>
              <a:rPr lang="en-US" baseline="0" dirty="0"/>
              <a:t>Eliminating noise is something that should be done regardless of collection strategy. It is easy to do and can save lots of money while providing many other benefits. This slide shows a simple graph based on Windows logs.</a:t>
            </a:r>
            <a:endParaRPr lang="en-US" dirty="0"/>
          </a:p>
        </p:txBody>
      </p:sp>
    </p:spTree>
    <p:extLst>
      <p:ext uri="{BB962C8B-B14F-4D97-AF65-F5344CB8AC3E}">
        <p14:creationId xmlns:p14="http://schemas.microsoft.com/office/powerpoint/2010/main" val="412599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bwMode="gray">
          <a:xfrm>
            <a:off x="4200939" y="476250"/>
            <a:ext cx="7332249" cy="685800"/>
          </a:xfrm>
        </p:spPr>
        <p:txBody>
          <a:bodyPr tIns="64008" bIns="0"/>
          <a:lstStyle>
            <a:lvl1pPr algn="r">
              <a:defRPr sz="18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7279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40474E"/>
        </a:solidFill>
        <a:effectLst/>
      </p:bgPr>
    </p:bg>
    <p:spTree>
      <p:nvGrpSpPr>
        <p:cNvPr id="1" name=""/>
        <p:cNvGrpSpPr/>
        <p:nvPr/>
      </p:nvGrpSpPr>
      <p:grpSpPr>
        <a:xfrm>
          <a:off x="0" y="0"/>
          <a:ext cx="0" cy="0"/>
          <a:chOff x="0" y="0"/>
          <a:chExt cx="0" cy="0"/>
        </a:xfrm>
      </p:grpSpPr>
      <p:sp>
        <p:nvSpPr>
          <p:cNvPr id="3" name="Rectangle 2"/>
          <p:cNvSpPr/>
          <p:nvPr/>
        </p:nvSpPr>
        <p:spPr>
          <a:xfrm>
            <a:off x="0" y="0"/>
            <a:ext cx="45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220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70" y="0"/>
            <a:ext cx="801562" cy="914400"/>
          </a:xfrm>
          <a:prstGeom prst="rect">
            <a:avLst/>
          </a:prstGeom>
        </p:spPr>
      </p:pic>
    </p:spTree>
    <p:extLst>
      <p:ext uri="{BB962C8B-B14F-4D97-AF65-F5344CB8AC3E}">
        <p14:creationId xmlns:p14="http://schemas.microsoft.com/office/powerpoint/2010/main" val="55748250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xmlns:p14="http://schemas.microsoft.com/office/powerpoint/2010/main" spd="med"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25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29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2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077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1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7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934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797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emf"/><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655321" y="475840"/>
            <a:ext cx="3385738"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81970"/>
      </p:ext>
    </p:extLst>
  </p:cSld>
  <p:clrMap bg1="lt1" tx1="dk1" bg2="lt2" tx2="dk2" accent1="accent1" accent2="accent2" accent3="accent3" accent4="accent4" accent5="accent5" accent6="accent6" hlink="hlink" folHlink="folHlink"/>
  <p:sldLayoutIdLst>
    <p:sldLayoutId id="2147483968" r:id="rId1"/>
    <p:sldLayoutId id="2147483969" r:id="rId2"/>
  </p:sldLayoutIdLst>
  <p:hf sldNum="0" hdr="0" ftr="0" dt="0"/>
  <p:txStyles>
    <p:title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005B7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grpSp>
        <p:nvGrpSpPr>
          <p:cNvPr id="5" name="Group 4"/>
          <p:cNvGrpSpPr/>
          <p:nvPr userDrawn="1"/>
        </p:nvGrpSpPr>
        <p:grpSpPr>
          <a:xfrm>
            <a:off x="1524" y="6311900"/>
            <a:ext cx="12188952" cy="548640"/>
            <a:chOff x="1524" y="6311900"/>
            <a:chExt cx="12188952" cy="548640"/>
          </a:xfrm>
        </p:grpSpPr>
        <p:sp>
          <p:nvSpPr>
            <p:cNvPr id="13" name="Rectangle 12"/>
            <p:cNvSpPr/>
            <p:nvPr/>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0"/>
            <a:stretch>
              <a:fillRect/>
            </a:stretch>
          </p:blipFill>
          <p:spPr>
            <a:xfrm>
              <a:off x="245909" y="6439685"/>
              <a:ext cx="559187" cy="298743"/>
            </a:xfrm>
            <a:prstGeom prst="rect">
              <a:avLst/>
            </a:prstGeom>
          </p:spPr>
        </p:pic>
        <p:sp>
          <p:nvSpPr>
            <p:cNvPr id="4" name="Rectangle 3"/>
            <p:cNvSpPr/>
            <p:nvPr userDrawn="1"/>
          </p:nvSpPr>
          <p:spPr bwMode="gray">
            <a:xfrm>
              <a:off x="5457613" y="6400284"/>
              <a:ext cx="6096000" cy="369332"/>
            </a:xfrm>
            <a:prstGeom prst="rect">
              <a:avLst/>
            </a:prstGeom>
          </p:spPr>
          <p:txBody>
            <a:bodyPr>
              <a:spAutoFit/>
            </a:bodyPr>
            <a:lstStyle/>
            <a:p>
              <a:pPr algn="r"/>
              <a:r>
                <a:rPr lang="en-US" sz="1800" dirty="0">
                  <a:solidFill>
                    <a:schemeClr val="bg1"/>
                  </a:solidFill>
                  <a:latin typeface="Gill Sans MT"/>
                </a:rPr>
                <a:t>SEC555</a:t>
              </a:r>
              <a:r>
                <a:rPr lang="en-US" sz="1800" baseline="0" dirty="0">
                  <a:solidFill>
                    <a:schemeClr val="bg1"/>
                  </a:solidFill>
                  <a:latin typeface="Gill Sans MT"/>
                </a:rPr>
                <a:t> | SIEM with Tactical Analytics</a:t>
              </a:r>
              <a:endParaRPr lang="en-US" sz="1800" dirty="0">
                <a:solidFill>
                  <a:schemeClr val="bg1"/>
                </a:solidFill>
                <a:latin typeface="Gill Sans MT"/>
              </a:endParaRPr>
            </a:p>
          </p:txBody>
        </p:sp>
      </p:grpSp>
      <p:sp>
        <p:nvSpPr>
          <p:cNvPr id="17" name="Slide Number Placeholder 5"/>
          <p:cNvSpPr txBox="1">
            <a:spLocks/>
          </p:cNvSpPr>
          <p:nvPr userDrawn="1"/>
        </p:nvSpPr>
        <p:spPr>
          <a:xfrm>
            <a:off x="11553613" y="6325670"/>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600" smtClean="0"/>
              <a:pPr/>
              <a:t>‹#›</a:t>
            </a:fld>
            <a:endParaRPr lang="en-US" dirty="0"/>
          </a:p>
        </p:txBody>
      </p:sp>
    </p:spTree>
    <p:extLst>
      <p:ext uri="{BB962C8B-B14F-4D97-AF65-F5344CB8AC3E}">
        <p14:creationId xmlns:p14="http://schemas.microsoft.com/office/powerpoint/2010/main" val="194499017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Lst>
  <p:hf sldNum="0" hdr="0" ftr="0" dt="0"/>
  <p:txStyles>
    <p:titleStyle>
      <a:lvl1pPr algn="l" defTabSz="914400" rtl="0" eaLnBrk="1" latinLnBrk="0" hangingPunct="1">
        <a:lnSpc>
          <a:spcPct val="90000"/>
        </a:lnSpc>
        <a:spcBef>
          <a:spcPct val="0"/>
        </a:spcBef>
        <a:buNone/>
        <a:defRPr sz="24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SecuritySolutions/presentation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HASecuritySolution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446"/>
            <a:ext cx="12190413" cy="6926476"/>
          </a:xfrm>
          <a:prstGeom prst="rect">
            <a:avLst/>
          </a:prstGeom>
        </p:spPr>
      </p:pic>
      <p:sp>
        <p:nvSpPr>
          <p:cNvPr id="2" name="TextBox 1"/>
          <p:cNvSpPr txBox="1"/>
          <p:nvPr/>
        </p:nvSpPr>
        <p:spPr>
          <a:xfrm>
            <a:off x="1257115" y="472002"/>
            <a:ext cx="9994996" cy="1569404"/>
          </a:xfrm>
          <a:prstGeom prst="rect">
            <a:avLst/>
          </a:prstGeom>
          <a:noFill/>
        </p:spPr>
        <p:txBody>
          <a:bodyPr wrap="square" rtlCol="0">
            <a:spAutoFit/>
          </a:bodyPr>
          <a:lstStyle/>
          <a:p>
            <a:r>
              <a:rPr lang="en-US" sz="4799" b="1" spc="25" dirty="0">
                <a:ln w="9525" cmpd="sng">
                  <a:solidFill>
                    <a:schemeClr val="accent1"/>
                  </a:solidFill>
                  <a:prstDash val="solid"/>
                </a:ln>
                <a:solidFill>
                  <a:srgbClr val="70AD47">
                    <a:tint val="1000"/>
                  </a:srgbClr>
                </a:solidFill>
                <a:effectLst>
                  <a:glow rad="38100">
                    <a:schemeClr val="accent1">
                      <a:alpha val="40000"/>
                    </a:schemeClr>
                  </a:glow>
                </a:effectLst>
                <a:latin typeface="Arial" charset="0"/>
                <a:ea typeface="Arial" charset="0"/>
                <a:cs typeface="Arial" charset="0"/>
              </a:rPr>
              <a:t>Tactical Detection and Data Analytics Summit </a:t>
            </a:r>
          </a:p>
        </p:txBody>
      </p:sp>
      <p:cxnSp>
        <p:nvCxnSpPr>
          <p:cNvPr id="4" name="Straight Connector 3"/>
          <p:cNvCxnSpPr>
            <a:cxnSpLocks/>
          </p:cNvCxnSpPr>
          <p:nvPr/>
        </p:nvCxnSpPr>
        <p:spPr>
          <a:xfrm>
            <a:off x="1060566" y="2162191"/>
            <a:ext cx="7561316" cy="0"/>
          </a:xfrm>
          <a:prstGeom prst="line">
            <a:avLst/>
          </a:prstGeom>
          <a:ln w="698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060566" y="2308051"/>
            <a:ext cx="5970255" cy="1446550"/>
          </a:xfrm>
          <a:prstGeom prst="rect">
            <a:avLst/>
          </a:prstGeom>
          <a:noFill/>
        </p:spPr>
        <p:txBody>
          <a:bodyPr wrap="square" rtlCol="0">
            <a:spAutoFit/>
          </a:bodyPr>
          <a:lstStyle/>
          <a:p>
            <a:r>
              <a:rPr lang="fr-FR" sz="2200" dirty="0">
                <a:solidFill>
                  <a:schemeClr val="bg1"/>
                </a:solidFill>
                <a:latin typeface="Arial" charset="0"/>
                <a:ea typeface="Arial" charset="0"/>
                <a:cs typeface="Arial" charset="0"/>
              </a:rPr>
              <a:t>Save the Date: </a:t>
            </a:r>
            <a:r>
              <a:rPr lang="fr-FR" sz="2200">
                <a:solidFill>
                  <a:schemeClr val="bg1"/>
                </a:solidFill>
                <a:latin typeface="Arial" charset="0"/>
                <a:ea typeface="Arial" charset="0"/>
                <a:cs typeface="Arial" charset="0"/>
              </a:rPr>
              <a:t>December 4-11</a:t>
            </a:r>
            <a:br>
              <a:rPr lang="fr-FR" sz="2200" dirty="0">
                <a:solidFill>
                  <a:schemeClr val="bg1"/>
                </a:solidFill>
                <a:latin typeface="Arial" charset="0"/>
                <a:ea typeface="Arial" charset="0"/>
                <a:cs typeface="Arial" charset="0"/>
              </a:rPr>
            </a:br>
            <a:r>
              <a:rPr lang="fr-FR" sz="2200" dirty="0">
                <a:solidFill>
                  <a:schemeClr val="bg1"/>
                </a:solidFill>
                <a:latin typeface="Arial" charset="0"/>
                <a:ea typeface="Arial" charset="0"/>
                <a:cs typeface="Arial" charset="0"/>
              </a:rPr>
              <a:t>Scottsdale, Arizona</a:t>
            </a:r>
          </a:p>
          <a:p>
            <a:r>
              <a:rPr lang="fr-FR" sz="2200" dirty="0">
                <a:solidFill>
                  <a:schemeClr val="bg1"/>
                </a:solidFill>
                <a:latin typeface="Arial" charset="0"/>
                <a:ea typeface="Arial" charset="0"/>
                <a:cs typeface="Arial" charset="0"/>
              </a:rPr>
              <a:t>sans.org/</a:t>
            </a:r>
            <a:r>
              <a:rPr lang="fr-FR" sz="2200" dirty="0" err="1">
                <a:solidFill>
                  <a:schemeClr val="bg1"/>
                </a:solidFill>
                <a:latin typeface="Arial" charset="0"/>
                <a:ea typeface="Arial" charset="0"/>
                <a:cs typeface="Arial" charset="0"/>
              </a:rPr>
              <a:t>summit</a:t>
            </a:r>
            <a:endParaRPr lang="fr-FR" sz="2200" dirty="0">
              <a:solidFill>
                <a:schemeClr val="bg1"/>
              </a:solidFill>
              <a:latin typeface="Arial" charset="0"/>
              <a:ea typeface="Arial" charset="0"/>
              <a:cs typeface="Arial" charset="0"/>
            </a:endParaRPr>
          </a:p>
          <a:p>
            <a:endParaRPr lang="en-US" sz="2200" dirty="0">
              <a:solidFill>
                <a:schemeClr val="bg1"/>
              </a:solidFill>
              <a:latin typeface="Arial" charset="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70" y="446"/>
            <a:ext cx="801562" cy="914281"/>
          </a:xfrm>
          <a:prstGeom prst="rect">
            <a:avLst/>
          </a:prstGeom>
        </p:spPr>
      </p:pic>
      <p:grpSp>
        <p:nvGrpSpPr>
          <p:cNvPr id="11" name="Group 10">
            <a:extLst>
              <a:ext uri="{FF2B5EF4-FFF2-40B4-BE49-F238E27FC236}">
                <a16:creationId xmlns:a16="http://schemas.microsoft.com/office/drawing/2014/main" id="{C7D26640-5AF3-4242-8107-9397DAF86B3B}"/>
              </a:ext>
            </a:extLst>
          </p:cNvPr>
          <p:cNvGrpSpPr/>
          <p:nvPr/>
        </p:nvGrpSpPr>
        <p:grpSpPr>
          <a:xfrm>
            <a:off x="1060566" y="3431745"/>
            <a:ext cx="10718938" cy="2939266"/>
            <a:chOff x="2090380" y="7035442"/>
            <a:chExt cx="21440667" cy="5879298"/>
          </a:xfrm>
        </p:grpSpPr>
        <p:grpSp>
          <p:nvGrpSpPr>
            <p:cNvPr id="7" name="Group 6">
              <a:extLst>
                <a:ext uri="{FF2B5EF4-FFF2-40B4-BE49-F238E27FC236}">
                  <a16:creationId xmlns:a16="http://schemas.microsoft.com/office/drawing/2014/main" id="{256E3FFE-600A-4E0D-B916-8603AC90E52B}"/>
                </a:ext>
              </a:extLst>
            </p:cNvPr>
            <p:cNvGrpSpPr/>
            <p:nvPr/>
          </p:nvGrpSpPr>
          <p:grpSpPr>
            <a:xfrm>
              <a:off x="2090380" y="7035442"/>
              <a:ext cx="20535301" cy="5879298"/>
              <a:chOff x="2728738" y="7397755"/>
              <a:chExt cx="20535301" cy="5879298"/>
            </a:xfrm>
          </p:grpSpPr>
          <p:sp>
            <p:nvSpPr>
              <p:cNvPr id="8" name="TextBox 7">
                <a:extLst>
                  <a:ext uri="{FF2B5EF4-FFF2-40B4-BE49-F238E27FC236}">
                    <a16:creationId xmlns:a16="http://schemas.microsoft.com/office/drawing/2014/main" id="{7BCB1097-8997-4EF1-AD43-560D0F1CED89}"/>
                  </a:ext>
                </a:extLst>
              </p:cNvPr>
              <p:cNvSpPr txBox="1"/>
              <p:nvPr/>
            </p:nvSpPr>
            <p:spPr>
              <a:xfrm>
                <a:off x="7060022" y="7397755"/>
                <a:ext cx="16204017" cy="5879298"/>
              </a:xfrm>
              <a:prstGeom prst="rect">
                <a:avLst/>
              </a:prstGeom>
              <a:noFill/>
            </p:spPr>
            <p:txBody>
              <a:bodyPr wrap="square" rtlCol="0">
                <a:spAutoFit/>
              </a:bodyPr>
              <a:lstStyle/>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SEC599 – Defeating Advanced Adversaries </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530 </a:t>
                </a:r>
                <a:r>
                  <a:rPr lang="en-US" sz="2200" dirty="0">
                    <a:solidFill>
                      <a:schemeClr val="bg1"/>
                    </a:solidFill>
                  </a:rPr>
                  <a:t>– Defensible Security Architecture</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555</a:t>
                </a:r>
                <a:r>
                  <a:rPr lang="en-US" sz="2200" dirty="0">
                    <a:solidFill>
                      <a:schemeClr val="bg1"/>
                    </a:solidFill>
                  </a:rPr>
                  <a:t> – SIEM with Tactical Analytics</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511</a:t>
                </a:r>
                <a:r>
                  <a:rPr lang="en-US" sz="2200" dirty="0">
                    <a:solidFill>
                      <a:schemeClr val="bg1"/>
                    </a:solidFill>
                  </a:rPr>
                  <a:t> – Continuous Monitoring &amp; Security Operations</a:t>
                </a:r>
              </a:p>
              <a:p>
                <a:pPr marL="914217" lvl="1" indent="-342831">
                  <a:lnSpc>
                    <a:spcPct val="150000"/>
                  </a:lnSpc>
                  <a:spcBef>
                    <a:spcPts val="300"/>
                  </a:spcBef>
                  <a:spcAft>
                    <a:spcPts val="300"/>
                  </a:spcAft>
                  <a:buFont typeface="Arial" panose="020B0604020202020204" pitchFamily="34" charset="0"/>
                  <a:buChar char="•"/>
                </a:pPr>
                <a:r>
                  <a:rPr lang="en-US" sz="2200" b="1" dirty="0">
                    <a:solidFill>
                      <a:schemeClr val="bg1"/>
                    </a:solidFill>
                  </a:rPr>
                  <a:t>SIEM NetWars</a:t>
                </a:r>
              </a:p>
            </p:txBody>
          </p:sp>
          <p:sp>
            <p:nvSpPr>
              <p:cNvPr id="12" name="Rectangle 11">
                <a:extLst>
                  <a:ext uri="{FF2B5EF4-FFF2-40B4-BE49-F238E27FC236}">
                    <a16:creationId xmlns:a16="http://schemas.microsoft.com/office/drawing/2014/main" id="{FC6F1541-6883-4168-8919-8335B59521B1}"/>
                  </a:ext>
                </a:extLst>
              </p:cNvPr>
              <p:cNvSpPr/>
              <p:nvPr/>
            </p:nvSpPr>
            <p:spPr>
              <a:xfrm>
                <a:off x="2728738" y="8470267"/>
                <a:ext cx="5783973" cy="3385983"/>
              </a:xfrm>
              <a:prstGeom prst="rect">
                <a:avLst/>
              </a:prstGeom>
            </p:spPr>
            <p:txBody>
              <a:bodyPr wrap="square">
                <a:spAutoFit/>
              </a:bodyPr>
              <a:lstStyle/>
              <a:p>
                <a:pPr algn="ctr"/>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SUMMIT</a:t>
                </a:r>
              </a:p>
              <a:p>
                <a:pPr algn="ctr"/>
                <a:r>
                  <a:rPr lang="fr-FR" sz="2000" dirty="0" err="1">
                    <a:solidFill>
                      <a:schemeClr val="bg1"/>
                    </a:solidFill>
                    <a:effectLst>
                      <a:outerShdw blurRad="38100" dist="38100" dir="2700000" algn="tl">
                        <a:srgbClr val="000000">
                          <a:alpha val="43137"/>
                        </a:srgbClr>
                      </a:outerShdw>
                    </a:effectLst>
                    <a:latin typeface="Arial" charset="0"/>
                    <a:ea typeface="Arial" charset="0"/>
                    <a:cs typeface="Arial" charset="0"/>
                  </a:rPr>
                  <a:t>Dec</a:t>
                </a:r>
                <a:r>
                  <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rPr>
                  <a:t>. 4-5</a:t>
                </a:r>
              </a:p>
              <a:p>
                <a:pPr algn="ctr"/>
                <a:endPar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endParaRPr>
              </a:p>
              <a:p>
                <a:pPr algn="ctr"/>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TRAINING</a:t>
                </a:r>
              </a:p>
              <a:p>
                <a:pPr algn="ctr"/>
                <a:r>
                  <a:rPr lang="fr-FR" sz="2000" dirty="0" err="1">
                    <a:solidFill>
                      <a:schemeClr val="bg1"/>
                    </a:solidFill>
                    <a:effectLst>
                      <a:outerShdw blurRad="38100" dist="38100" dir="2700000" algn="tl">
                        <a:srgbClr val="000000">
                          <a:alpha val="43137"/>
                        </a:srgbClr>
                      </a:outerShdw>
                    </a:effectLst>
                    <a:latin typeface="Arial" charset="0"/>
                    <a:ea typeface="Arial" charset="0"/>
                    <a:cs typeface="Arial" charset="0"/>
                  </a:rPr>
                  <a:t>Dec</a:t>
                </a:r>
                <a:r>
                  <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rPr>
                  <a:t>. 6-11</a:t>
                </a:r>
                <a:endParaRPr lang="en-US" sz="2000"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cxnSp>
            <p:nvCxnSpPr>
              <p:cNvPr id="14" name="Straight Connector 13">
                <a:extLst>
                  <a:ext uri="{FF2B5EF4-FFF2-40B4-BE49-F238E27FC236}">
                    <a16:creationId xmlns:a16="http://schemas.microsoft.com/office/drawing/2014/main" id="{F6B5E2E3-FD21-4865-83EC-3F665C94E2D7}"/>
                  </a:ext>
                </a:extLst>
              </p:cNvPr>
              <p:cNvCxnSpPr>
                <a:cxnSpLocks/>
              </p:cNvCxnSpPr>
              <p:nvPr/>
            </p:nvCxnSpPr>
            <p:spPr>
              <a:xfrm>
                <a:off x="7655444" y="7979366"/>
                <a:ext cx="0" cy="4521232"/>
              </a:xfrm>
              <a:prstGeom prst="line">
                <a:avLst/>
              </a:prstGeom>
              <a:ln w="38100">
                <a:solidFill>
                  <a:schemeClr val="bg2">
                    <a:lumMod val="85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pic>
          <p:nvPicPr>
            <p:cNvPr id="10" name="Picture 9">
              <a:extLst>
                <a:ext uri="{FF2B5EF4-FFF2-40B4-BE49-F238E27FC236}">
                  <a16:creationId xmlns:a16="http://schemas.microsoft.com/office/drawing/2014/main" id="{7BBD8ABD-91CF-4712-9843-13D10B81DF10}"/>
                </a:ext>
              </a:extLst>
            </p:cNvPr>
            <p:cNvPicPr>
              <a:picLocks noChangeAspect="1"/>
            </p:cNvPicPr>
            <p:nvPr/>
          </p:nvPicPr>
          <p:blipFill>
            <a:blip r:embed="rId5"/>
            <a:stretch>
              <a:fillRect/>
            </a:stretch>
          </p:blipFill>
          <p:spPr>
            <a:xfrm>
              <a:off x="17764956" y="9242741"/>
              <a:ext cx="1371600" cy="1371600"/>
            </a:xfrm>
            <a:prstGeom prst="rect">
              <a:avLst/>
            </a:prstGeom>
          </p:spPr>
        </p:pic>
        <p:pic>
          <p:nvPicPr>
            <p:cNvPr id="13" name="Picture 12">
              <a:extLst>
                <a:ext uri="{FF2B5EF4-FFF2-40B4-BE49-F238E27FC236}">
                  <a16:creationId xmlns:a16="http://schemas.microsoft.com/office/drawing/2014/main" id="{F9FC8C38-C6A1-4B2B-838B-EF36062663D1}"/>
                </a:ext>
              </a:extLst>
            </p:cNvPr>
            <p:cNvPicPr>
              <a:picLocks noChangeAspect="1"/>
            </p:cNvPicPr>
            <p:nvPr/>
          </p:nvPicPr>
          <p:blipFill>
            <a:blip r:embed="rId6"/>
            <a:stretch>
              <a:fillRect/>
            </a:stretch>
          </p:blipFill>
          <p:spPr>
            <a:xfrm>
              <a:off x="22159447" y="10275784"/>
              <a:ext cx="1371600" cy="1371600"/>
            </a:xfrm>
            <a:prstGeom prst="rect">
              <a:avLst/>
            </a:prstGeom>
          </p:spPr>
        </p:pic>
      </p:grpSp>
      <p:sp>
        <p:nvSpPr>
          <p:cNvPr id="9" name="TextBox 8">
            <a:extLst>
              <a:ext uri="{FF2B5EF4-FFF2-40B4-BE49-F238E27FC236}">
                <a16:creationId xmlns:a16="http://schemas.microsoft.com/office/drawing/2014/main" id="{C49DF7B7-9C79-497D-B9D7-76C56D46EDBA}"/>
              </a:ext>
            </a:extLst>
          </p:cNvPr>
          <p:cNvSpPr txBox="1"/>
          <p:nvPr/>
        </p:nvSpPr>
        <p:spPr>
          <a:xfrm>
            <a:off x="9138751" y="6329590"/>
            <a:ext cx="2444900" cy="430887"/>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sans.org/</a:t>
            </a:r>
            <a:r>
              <a:rPr lang="fr-FR" sz="2200" b="1" dirty="0" err="1">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summit</a:t>
            </a:r>
            <a:endParaRPr lang="en-US" sz="22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1026" name="Picture 2" descr="https://www.giac.org/images/design/custom/icons/certs/large/gdat-gold.png">
            <a:extLst>
              <a:ext uri="{FF2B5EF4-FFF2-40B4-BE49-F238E27FC236}">
                <a16:creationId xmlns:a16="http://schemas.microsoft.com/office/drawing/2014/main" id="{30958EA8-2EB0-4842-8D4D-796260383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2746" y="3411745"/>
            <a:ext cx="685711" cy="68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6246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Output-Driven Strategy</a:t>
            </a:r>
          </a:p>
        </p:txBody>
      </p:sp>
      <p:sp>
        <p:nvSpPr>
          <p:cNvPr id="6" name="Content Placeholder 5"/>
          <p:cNvSpPr>
            <a:spLocks noGrp="1"/>
          </p:cNvSpPr>
          <p:nvPr>
            <p:ph idx="1"/>
          </p:nvPr>
        </p:nvSpPr>
        <p:spPr/>
        <p:txBody>
          <a:bodyPr/>
          <a:lstStyle/>
          <a:p>
            <a:r>
              <a:rPr lang="en-US" dirty="0"/>
              <a:t>Focusing on only what you know you need makes deployment and analysis easier</a:t>
            </a:r>
          </a:p>
          <a:p>
            <a:r>
              <a:rPr lang="en-US" b="1" dirty="0"/>
              <a:t>PROs</a:t>
            </a:r>
          </a:p>
          <a:p>
            <a:pPr marL="457200" indent="-457200">
              <a:buFont typeface="Arial" panose="020B0604020202020204" pitchFamily="34" charset="0"/>
              <a:buChar char="•"/>
            </a:pPr>
            <a:r>
              <a:rPr lang="en-US" dirty="0"/>
              <a:t>Least expensive approach</a:t>
            </a:r>
          </a:p>
          <a:p>
            <a:pPr marL="457200" indent="-457200">
              <a:buFont typeface="Arial" panose="020B0604020202020204" pitchFamily="34" charset="0"/>
              <a:buChar char="•"/>
            </a:pPr>
            <a:r>
              <a:rPr lang="en-US" dirty="0"/>
              <a:t>Easier rollout and improved search performance</a:t>
            </a:r>
          </a:p>
          <a:p>
            <a:r>
              <a:rPr lang="en-US" b="1" dirty="0"/>
              <a:t>CONs</a:t>
            </a:r>
          </a:p>
          <a:p>
            <a:pPr marL="457200" indent="-457200">
              <a:buFont typeface="Arial" panose="020B0604020202020204" pitchFamily="34" charset="0"/>
              <a:buChar char="•"/>
            </a:pPr>
            <a:r>
              <a:rPr lang="en-US" dirty="0"/>
              <a:t>You are likely to miss something you did not know you needed</a:t>
            </a:r>
          </a:p>
        </p:txBody>
      </p:sp>
    </p:spTree>
    <p:extLst>
      <p:ext uri="{BB962C8B-B14F-4D97-AF65-F5344CB8AC3E}">
        <p14:creationId xmlns:p14="http://schemas.microsoft.com/office/powerpoint/2010/main" val="141702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Hybrid Strategy</a:t>
            </a:r>
          </a:p>
        </p:txBody>
      </p:sp>
      <p:sp>
        <p:nvSpPr>
          <p:cNvPr id="6" name="Content Placeholder 5"/>
          <p:cNvSpPr>
            <a:spLocks noGrp="1"/>
          </p:cNvSpPr>
          <p:nvPr>
            <p:ph idx="1"/>
          </p:nvPr>
        </p:nvSpPr>
        <p:spPr/>
        <p:txBody>
          <a:bodyPr/>
          <a:lstStyle/>
          <a:p>
            <a:r>
              <a:rPr lang="en-US" dirty="0"/>
              <a:t>May be simpler to collect everything, then trim the noise</a:t>
            </a:r>
          </a:p>
          <a:p>
            <a:r>
              <a:rPr lang="en-US" b="1" dirty="0"/>
              <a:t>PROs</a:t>
            </a:r>
          </a:p>
          <a:p>
            <a:pPr marL="457200" indent="-457200">
              <a:buFont typeface="Arial" panose="020B0604020202020204" pitchFamily="34" charset="0"/>
              <a:buChar char="•"/>
            </a:pPr>
            <a:r>
              <a:rPr lang="en-US" dirty="0"/>
              <a:t>Have historical data even if you are not sure you need it</a:t>
            </a:r>
          </a:p>
          <a:p>
            <a:pPr marL="457200" indent="-457200">
              <a:buFont typeface="Arial" panose="020B0604020202020204" pitchFamily="34" charset="0"/>
              <a:buChar char="•"/>
            </a:pPr>
            <a:r>
              <a:rPr lang="en-US" dirty="0"/>
              <a:t>Significantly cheaper to maintain than input-driven</a:t>
            </a:r>
          </a:p>
          <a:p>
            <a:r>
              <a:rPr lang="en-US" b="1" dirty="0"/>
              <a:t>CONs</a:t>
            </a:r>
          </a:p>
          <a:p>
            <a:pPr marL="457200" indent="-457200">
              <a:buFont typeface="Arial" panose="020B0604020202020204" pitchFamily="34" charset="0"/>
              <a:buChar char="•"/>
            </a:pPr>
            <a:r>
              <a:rPr lang="en-US" dirty="0"/>
              <a:t>Requires ongoing maintenance and tuning</a:t>
            </a:r>
          </a:p>
        </p:txBody>
      </p:sp>
    </p:spTree>
    <p:extLst>
      <p:ext uri="{BB962C8B-B14F-4D97-AF65-F5344CB8AC3E}">
        <p14:creationId xmlns:p14="http://schemas.microsoft.com/office/powerpoint/2010/main" val="5366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Finding Noise</a:t>
            </a:r>
          </a:p>
        </p:txBody>
      </p:sp>
      <p:sp>
        <p:nvSpPr>
          <p:cNvPr id="6" name="Content Placeholder 5"/>
          <p:cNvSpPr>
            <a:spLocks noGrp="1"/>
          </p:cNvSpPr>
          <p:nvPr>
            <p:ph idx="1"/>
          </p:nvPr>
        </p:nvSpPr>
        <p:spPr/>
        <p:txBody>
          <a:bodyPr/>
          <a:lstStyle/>
          <a:p>
            <a:r>
              <a:rPr lang="en-US" dirty="0"/>
              <a:t>Regularly looking for noise and eliminating it:</a:t>
            </a:r>
          </a:p>
          <a:p>
            <a:pPr marL="457200" indent="-457200">
              <a:buFont typeface="Arial" panose="020B0604020202020204" pitchFamily="34" charset="0"/>
              <a:buChar char="•"/>
            </a:pPr>
            <a:r>
              <a:rPr lang="en-US" dirty="0"/>
              <a:t>Increases performance</a:t>
            </a:r>
          </a:p>
          <a:p>
            <a:pPr marL="457200" indent="-457200">
              <a:buFont typeface="Arial" panose="020B0604020202020204" pitchFamily="34" charset="0"/>
              <a:buChar char="•"/>
            </a:pPr>
            <a:r>
              <a:rPr lang="en-US" dirty="0"/>
              <a:t>Increases analysis speed</a:t>
            </a:r>
          </a:p>
          <a:p>
            <a:pPr marL="457200" indent="-457200">
              <a:buFont typeface="Arial" panose="020B0604020202020204" pitchFamily="34" charset="0"/>
              <a:buChar char="•"/>
            </a:pPr>
            <a:r>
              <a:rPr lang="en-US" dirty="0"/>
              <a:t>Decreases costs</a:t>
            </a:r>
          </a:p>
          <a:p>
            <a:pPr marL="457200" indent="-457200">
              <a:buFont typeface="Arial" panose="020B0604020202020204" pitchFamily="34" charset="0"/>
              <a:buChar char="•"/>
            </a:pPr>
            <a:r>
              <a:rPr lang="en-US" dirty="0"/>
              <a:t>Is easy to do…</a:t>
            </a:r>
          </a:p>
          <a:p>
            <a:pPr marL="457200" indent="-457200">
              <a:buFont typeface="Arial" panose="020B0604020202020204" pitchFamily="34" charset="0"/>
              <a:buChar char="•"/>
            </a:pPr>
            <a:endParaRPr lang="en-US" dirty="0"/>
          </a:p>
        </p:txBody>
      </p:sp>
      <p:pic>
        <p:nvPicPr>
          <p:cNvPr id="7" name="Picture 6"/>
          <p:cNvPicPr>
            <a:picLocks noChangeAspect="1"/>
          </p:cNvPicPr>
          <p:nvPr/>
        </p:nvPicPr>
        <p:blipFill rotWithShape="1">
          <a:blip r:embed="rId3"/>
          <a:srcRect r="57642"/>
          <a:stretch/>
        </p:blipFill>
        <p:spPr>
          <a:xfrm>
            <a:off x="6629400" y="1843557"/>
            <a:ext cx="4382810" cy="4404843"/>
          </a:xfrm>
          <a:prstGeom prst="rect">
            <a:avLst/>
          </a:prstGeom>
          <a:ln>
            <a:solidFill>
              <a:schemeClr val="tx1"/>
            </a:solidFill>
          </a:ln>
        </p:spPr>
      </p:pic>
    </p:spTree>
    <p:extLst>
      <p:ext uri="{BB962C8B-B14F-4D97-AF65-F5344CB8AC3E}">
        <p14:creationId xmlns:p14="http://schemas.microsoft.com/office/powerpoint/2010/main" val="394892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914400" y="1295400"/>
            <a:ext cx="7162800" cy="492709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endParaRPr>
          </a:p>
        </p:txBody>
      </p:sp>
      <p:sp>
        <p:nvSpPr>
          <p:cNvPr id="7" name="Title 6"/>
          <p:cNvSpPr>
            <a:spLocks noGrp="1"/>
          </p:cNvSpPr>
          <p:nvPr>
            <p:ph type="title"/>
          </p:nvPr>
        </p:nvSpPr>
        <p:spPr/>
        <p:txBody>
          <a:bodyPr/>
          <a:lstStyle/>
          <a:p>
            <a:r>
              <a:rPr lang="en-US" dirty="0"/>
              <a:t>Tactical vs.</a:t>
            </a:r>
            <a:r>
              <a:rPr lang="en-US" spc="300" dirty="0"/>
              <a:t> </a:t>
            </a:r>
            <a:r>
              <a:rPr lang="en-US" dirty="0"/>
              <a:t>Total</a:t>
            </a:r>
          </a:p>
        </p:txBody>
      </p:sp>
      <p:sp>
        <p:nvSpPr>
          <p:cNvPr id="10" name="Oval 9"/>
          <p:cNvSpPr/>
          <p:nvPr/>
        </p:nvSpPr>
        <p:spPr>
          <a:xfrm>
            <a:off x="2400300" y="2895600"/>
            <a:ext cx="4191000" cy="327660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ill Sans MT" panose="020B0502020104020203" pitchFamily="34" charset="0"/>
            </a:endParaRPr>
          </a:p>
        </p:txBody>
      </p:sp>
      <p:sp>
        <p:nvSpPr>
          <p:cNvPr id="12" name="Oval 11"/>
          <p:cNvSpPr/>
          <p:nvPr/>
        </p:nvSpPr>
        <p:spPr>
          <a:xfrm>
            <a:off x="8153398" y="3962400"/>
            <a:ext cx="2971802" cy="228600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Gill Sans MT" panose="020B0502020104020203" pitchFamily="34" charset="0"/>
            </a:endParaRPr>
          </a:p>
        </p:txBody>
      </p:sp>
      <p:sp>
        <p:nvSpPr>
          <p:cNvPr id="13" name="Oval 12"/>
          <p:cNvSpPr/>
          <p:nvPr/>
        </p:nvSpPr>
        <p:spPr>
          <a:xfrm>
            <a:off x="8597119" y="4736362"/>
            <a:ext cx="1996439" cy="1512038"/>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MT" panose="020B0502020104020203" pitchFamily="34" charset="0"/>
              </a:rPr>
              <a:t>Desktops</a:t>
            </a:r>
          </a:p>
        </p:txBody>
      </p:sp>
      <p:sp>
        <p:nvSpPr>
          <p:cNvPr id="14" name="TextBox 13"/>
          <p:cNvSpPr txBox="1"/>
          <p:nvPr/>
        </p:nvSpPr>
        <p:spPr>
          <a:xfrm>
            <a:off x="2819400" y="1864668"/>
            <a:ext cx="3352800" cy="461665"/>
          </a:xfrm>
          <a:prstGeom prst="rect">
            <a:avLst/>
          </a:prstGeom>
          <a:noFill/>
        </p:spPr>
        <p:txBody>
          <a:bodyPr wrap="square" rtlCol="0">
            <a:spAutoFit/>
          </a:bodyPr>
          <a:lstStyle/>
          <a:p>
            <a:pPr algn="ctr"/>
            <a:r>
              <a:rPr lang="en-US" sz="2400" b="1" dirty="0">
                <a:latin typeface="Gill Sans MT" panose="020B0502020104020203" pitchFamily="34" charset="0"/>
              </a:rPr>
              <a:t>Desktops</a:t>
            </a:r>
          </a:p>
        </p:txBody>
      </p:sp>
      <p:sp>
        <p:nvSpPr>
          <p:cNvPr id="15" name="TextBox 14"/>
          <p:cNvSpPr txBox="1"/>
          <p:nvPr/>
        </p:nvSpPr>
        <p:spPr>
          <a:xfrm>
            <a:off x="2743200" y="4330382"/>
            <a:ext cx="3352800" cy="461665"/>
          </a:xfrm>
          <a:prstGeom prst="rect">
            <a:avLst/>
          </a:prstGeom>
          <a:noFill/>
        </p:spPr>
        <p:txBody>
          <a:bodyPr wrap="square" rtlCol="0">
            <a:spAutoFit/>
          </a:bodyPr>
          <a:lstStyle/>
          <a:p>
            <a:pPr algn="ctr"/>
            <a:r>
              <a:rPr lang="en-US" sz="2400" b="1" dirty="0">
                <a:latin typeface="Gill Sans MT" panose="020B0502020104020203" pitchFamily="34" charset="0"/>
              </a:rPr>
              <a:t>Servers</a:t>
            </a:r>
          </a:p>
        </p:txBody>
      </p:sp>
      <p:sp>
        <p:nvSpPr>
          <p:cNvPr id="16" name="TextBox 15"/>
          <p:cNvSpPr txBox="1"/>
          <p:nvPr/>
        </p:nvSpPr>
        <p:spPr>
          <a:xfrm>
            <a:off x="7918938" y="4192991"/>
            <a:ext cx="3352800" cy="461665"/>
          </a:xfrm>
          <a:prstGeom prst="rect">
            <a:avLst/>
          </a:prstGeom>
          <a:noFill/>
        </p:spPr>
        <p:txBody>
          <a:bodyPr wrap="square" rtlCol="0">
            <a:spAutoFit/>
          </a:bodyPr>
          <a:lstStyle/>
          <a:p>
            <a:pPr algn="ctr"/>
            <a:r>
              <a:rPr lang="en-US" sz="2400" b="1" dirty="0">
                <a:latin typeface="Gill Sans MT" panose="020B0502020104020203" pitchFamily="34" charset="0"/>
              </a:rPr>
              <a:t>Servers</a:t>
            </a:r>
          </a:p>
        </p:txBody>
      </p:sp>
      <p:sp>
        <p:nvSpPr>
          <p:cNvPr id="17" name="TextBox 16"/>
          <p:cNvSpPr txBox="1"/>
          <p:nvPr/>
        </p:nvSpPr>
        <p:spPr>
          <a:xfrm>
            <a:off x="8191499" y="1525239"/>
            <a:ext cx="2895600" cy="1754326"/>
          </a:xfrm>
          <a:prstGeom prst="rect">
            <a:avLst/>
          </a:prstGeom>
          <a:noFill/>
        </p:spPr>
        <p:txBody>
          <a:bodyPr wrap="square" rtlCol="0">
            <a:spAutoFit/>
          </a:bodyPr>
          <a:lstStyle/>
          <a:p>
            <a:pPr algn="ctr"/>
            <a:r>
              <a:rPr lang="en-US" sz="3600" dirty="0">
                <a:latin typeface="Gill Sans MT" panose="020B0502020104020203" pitchFamily="34" charset="0"/>
              </a:rPr>
              <a:t>All-inclusive</a:t>
            </a:r>
          </a:p>
          <a:p>
            <a:pPr algn="ctr"/>
            <a:endParaRPr lang="en-US" sz="3600" dirty="0">
              <a:latin typeface="Gill Sans MT" panose="020B0502020104020203" pitchFamily="34" charset="0"/>
            </a:endParaRPr>
          </a:p>
          <a:p>
            <a:pPr algn="ctr"/>
            <a:r>
              <a:rPr lang="en-US" sz="3600" dirty="0">
                <a:latin typeface="Gill Sans MT" panose="020B0502020104020203" pitchFamily="34" charset="0"/>
              </a:rPr>
              <a:t>Tactical</a:t>
            </a:r>
          </a:p>
        </p:txBody>
      </p:sp>
      <p:cxnSp>
        <p:nvCxnSpPr>
          <p:cNvPr id="19" name="Straight Arrow Connector 18"/>
          <p:cNvCxnSpPr/>
          <p:nvPr/>
        </p:nvCxnSpPr>
        <p:spPr>
          <a:xfrm flipH="1">
            <a:off x="7086600" y="1864668"/>
            <a:ext cx="11048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595338" y="3279565"/>
            <a:ext cx="0" cy="4793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24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Compliance</a:t>
            </a:r>
          </a:p>
        </p:txBody>
      </p:sp>
      <p:sp>
        <p:nvSpPr>
          <p:cNvPr id="6" name="Content Placeholder 5"/>
          <p:cNvSpPr>
            <a:spLocks noGrp="1"/>
          </p:cNvSpPr>
          <p:nvPr>
            <p:ph idx="1"/>
          </p:nvPr>
        </p:nvSpPr>
        <p:spPr/>
        <p:txBody>
          <a:bodyPr/>
          <a:lstStyle/>
          <a:p>
            <a:r>
              <a:rPr lang="en-US" dirty="0"/>
              <a:t>Compliance is a costly and confusing beast</a:t>
            </a:r>
          </a:p>
          <a:p>
            <a:r>
              <a:rPr lang="en-US" dirty="0"/>
              <a:t>Example: PCI DSS Requirement 10</a:t>
            </a:r>
          </a:p>
          <a:p>
            <a:pPr marL="457200" indent="-457200">
              <a:buFont typeface="Arial" panose="020B0604020202020204" pitchFamily="34" charset="0"/>
              <a:buChar char="•"/>
            </a:pPr>
            <a:r>
              <a:rPr lang="en-US" dirty="0"/>
              <a:t>Log all "in scope" assets</a:t>
            </a:r>
          </a:p>
          <a:p>
            <a:pPr marL="457200" indent="-457200">
              <a:buFont typeface="Arial" panose="020B0604020202020204" pitchFamily="34" charset="0"/>
              <a:buChar char="•"/>
            </a:pPr>
            <a:r>
              <a:rPr lang="en-US" dirty="0"/>
              <a:t>Must have 1-year retention</a:t>
            </a:r>
          </a:p>
          <a:p>
            <a:pPr marL="457200" indent="-457200">
              <a:buFont typeface="Arial" panose="020B0604020202020204" pitchFamily="34" charset="0"/>
              <a:buChar char="•"/>
            </a:pPr>
            <a:r>
              <a:rPr lang="en-US" dirty="0"/>
              <a:t>3 months of accessible logs</a:t>
            </a:r>
          </a:p>
          <a:p>
            <a:r>
              <a:rPr lang="en-US" dirty="0"/>
              <a:t>Above is straightforward, what must be logged is not</a:t>
            </a:r>
          </a:p>
          <a:p>
            <a:pPr marL="457200" indent="-457200">
              <a:buFont typeface="Arial" panose="020B0604020202020204" pitchFamily="34" charset="0"/>
              <a:buChar char="•"/>
            </a:pPr>
            <a:r>
              <a:rPr lang="en-US" dirty="0"/>
              <a:t>"Track and monitor all access to network resources and cardholder data" &lt;- Does not mean log everything</a:t>
            </a:r>
          </a:p>
          <a:p>
            <a:pPr marL="457200" indent="-457200">
              <a:buFont typeface="Arial" panose="020B0604020202020204" pitchFamily="34" charset="0"/>
              <a:buChar char="•"/>
            </a:pPr>
            <a:endParaRPr lang="en-US" dirty="0"/>
          </a:p>
        </p:txBody>
      </p:sp>
      <p:pic>
        <p:nvPicPr>
          <p:cNvPr id="1026" name="Picture 2" descr="Log Retention Recommend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885950"/>
            <a:ext cx="32766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192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698FF8-2190-46CF-93DC-93AFBA565B59}"/>
              </a:ext>
            </a:extLst>
          </p:cNvPr>
          <p:cNvSpPr>
            <a:spLocks noGrp="1"/>
          </p:cNvSpPr>
          <p:nvPr>
            <p:ph type="title"/>
          </p:nvPr>
        </p:nvSpPr>
        <p:spPr/>
        <p:txBody>
          <a:bodyPr/>
          <a:lstStyle/>
          <a:p>
            <a:r>
              <a:rPr lang="en-US" dirty="0"/>
              <a:t>Do Things with Purpose</a:t>
            </a:r>
          </a:p>
        </p:txBody>
      </p:sp>
      <p:sp>
        <p:nvSpPr>
          <p:cNvPr id="6" name="Content Placeholder 5">
            <a:extLst>
              <a:ext uri="{FF2B5EF4-FFF2-40B4-BE49-F238E27FC236}">
                <a16:creationId xmlns:a16="http://schemas.microsoft.com/office/drawing/2014/main" id="{9F80D406-ECA8-447D-BFD4-1232BD4E3F5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Why do we collect logs? To analyze them...</a:t>
            </a:r>
          </a:p>
          <a:p>
            <a:pPr marL="457200" indent="-457200">
              <a:buFont typeface="Arial" panose="020B0604020202020204" pitchFamily="34" charset="0"/>
              <a:buChar char="•"/>
            </a:pPr>
            <a:r>
              <a:rPr lang="en-US" dirty="0"/>
              <a:t>Why do we analyze them? To catch odd/bad activity...</a:t>
            </a:r>
          </a:p>
          <a:p>
            <a:pPr marL="457200" indent="-457200">
              <a:buFont typeface="Arial" panose="020B0604020202020204" pitchFamily="34" charset="0"/>
              <a:buChar char="•"/>
            </a:pPr>
            <a:r>
              <a:rPr lang="en-US" dirty="0"/>
              <a:t>So then what should you collect?</a:t>
            </a:r>
          </a:p>
        </p:txBody>
      </p:sp>
      <p:pic>
        <p:nvPicPr>
          <p:cNvPr id="3074" name="Picture 2" descr="SIEM Issues: Log Collection">
            <a:extLst>
              <a:ext uri="{FF2B5EF4-FFF2-40B4-BE49-F238E27FC236}">
                <a16:creationId xmlns:a16="http://schemas.microsoft.com/office/drawing/2014/main" id="{A001E69F-F866-46EA-B99F-988D07A74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63575"/>
            <a:ext cx="5551846" cy="3019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ecycled">
            <a:extLst>
              <a:ext uri="{FF2B5EF4-FFF2-40B4-BE49-F238E27FC236}">
                <a16:creationId xmlns:a16="http://schemas.microsoft.com/office/drawing/2014/main" id="{2E5DF0A8-D5A0-4B47-AE19-93519051B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3755721"/>
            <a:ext cx="1314836"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68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C874D3-E8CA-45E7-9D58-00CF21C0E80B}"/>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6A1CECFB-EF0D-4CE4-9A22-AF30EFE0D80A}"/>
              </a:ext>
            </a:extLst>
          </p:cNvPr>
          <p:cNvSpPr>
            <a:spLocks noGrp="1"/>
          </p:cNvSpPr>
          <p:nvPr>
            <p:ph idx="1"/>
          </p:nvPr>
        </p:nvSpPr>
        <p:spPr/>
        <p:txBody>
          <a:bodyPr/>
          <a:lstStyle/>
          <a:p>
            <a:r>
              <a:rPr lang="en-US" dirty="0"/>
              <a:t>SIEM is just a tool (an awesome one)</a:t>
            </a:r>
          </a:p>
          <a:p>
            <a:pPr marL="457200" indent="-457200">
              <a:buFont typeface="Arial" panose="020B0604020202020204" pitchFamily="34" charset="0"/>
              <a:buChar char="•"/>
            </a:pPr>
            <a:r>
              <a:rPr lang="en-US" dirty="0"/>
              <a:t>Yet tools are ineffective when not used properly</a:t>
            </a:r>
          </a:p>
          <a:p>
            <a:r>
              <a:rPr lang="en-US" dirty="0"/>
              <a:t>Consider </a:t>
            </a:r>
            <a:r>
              <a:rPr lang="en-US" b="1" dirty="0"/>
              <a:t>SEC555: SIEM with Tactical Analytics</a:t>
            </a:r>
          </a:p>
          <a:p>
            <a:pPr marL="457200" indent="-457200">
              <a:buFont typeface="Arial" panose="020B0604020202020204" pitchFamily="34" charset="0"/>
              <a:buChar char="•"/>
            </a:pPr>
            <a:r>
              <a:rPr lang="en-US" sz="2800" dirty="0"/>
              <a:t>Focus is on proper data sources, enrichment, and detection</a:t>
            </a:r>
            <a:endParaRPr lang="en-US" sz="2800" b="1" dirty="0"/>
          </a:p>
          <a:p>
            <a:r>
              <a:rPr lang="en-US" dirty="0"/>
              <a:t>Consider </a:t>
            </a:r>
            <a:r>
              <a:rPr lang="en-US" b="1" dirty="0"/>
              <a:t>SEC450: Blue Team Fundamentals</a:t>
            </a:r>
          </a:p>
          <a:p>
            <a:pPr marL="457200" indent="-457200">
              <a:buFont typeface="Arial" panose="020B0604020202020204" pitchFamily="34" charset="0"/>
              <a:buChar char="•"/>
            </a:pPr>
            <a:r>
              <a:rPr lang="en-US" sz="2800" dirty="0"/>
              <a:t>Focus is on SOC workflow, tools, and data analysis</a:t>
            </a:r>
          </a:p>
          <a:p>
            <a:r>
              <a:rPr lang="en-US" dirty="0"/>
              <a:t>Consider </a:t>
            </a:r>
            <a:r>
              <a:rPr lang="en-US" b="1" dirty="0"/>
              <a:t>SEC455: SIEM Design and Implementation</a:t>
            </a:r>
          </a:p>
          <a:p>
            <a:pPr marL="457200" indent="-457200">
              <a:buFont typeface="Arial" panose="020B0604020202020204" pitchFamily="34" charset="0"/>
              <a:buChar char="•"/>
            </a:pPr>
            <a:r>
              <a:rPr lang="en-US" sz="2800" dirty="0"/>
              <a:t>Two-day course on deploying an open-source SIEM</a:t>
            </a:r>
          </a:p>
          <a:p>
            <a:endParaRPr lang="en-US" dirty="0"/>
          </a:p>
        </p:txBody>
      </p:sp>
      <p:pic>
        <p:nvPicPr>
          <p:cNvPr id="3074" name="Picture 2" descr="https://www.giac.org/images/design/custom/icons/certs/large/gcda-gold.png">
            <a:extLst>
              <a:ext uri="{FF2B5EF4-FFF2-40B4-BE49-F238E27FC236}">
                <a16:creationId xmlns:a16="http://schemas.microsoft.com/office/drawing/2014/main" id="{45C6C213-9A18-4F4D-AF58-3C064D92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0" y="1600200"/>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37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446"/>
            <a:ext cx="12190413" cy="6926476"/>
          </a:xfrm>
          <a:prstGeom prst="rect">
            <a:avLst/>
          </a:prstGeom>
        </p:spPr>
      </p:pic>
      <p:sp>
        <p:nvSpPr>
          <p:cNvPr id="2" name="TextBox 1"/>
          <p:cNvSpPr txBox="1"/>
          <p:nvPr/>
        </p:nvSpPr>
        <p:spPr>
          <a:xfrm>
            <a:off x="1257115" y="472002"/>
            <a:ext cx="9994996" cy="1569404"/>
          </a:xfrm>
          <a:prstGeom prst="rect">
            <a:avLst/>
          </a:prstGeom>
          <a:noFill/>
        </p:spPr>
        <p:txBody>
          <a:bodyPr wrap="square" rtlCol="0">
            <a:spAutoFit/>
          </a:bodyPr>
          <a:lstStyle/>
          <a:p>
            <a:r>
              <a:rPr lang="en-US" sz="4799" b="1" spc="25" dirty="0">
                <a:ln w="9525" cmpd="sng">
                  <a:solidFill>
                    <a:schemeClr val="accent1"/>
                  </a:solidFill>
                  <a:prstDash val="solid"/>
                </a:ln>
                <a:solidFill>
                  <a:srgbClr val="70AD47">
                    <a:tint val="1000"/>
                  </a:srgbClr>
                </a:solidFill>
                <a:effectLst>
                  <a:glow rad="38100">
                    <a:schemeClr val="accent1">
                      <a:alpha val="40000"/>
                    </a:schemeClr>
                  </a:glow>
                </a:effectLst>
                <a:latin typeface="Arial" charset="0"/>
                <a:ea typeface="Arial" charset="0"/>
                <a:cs typeface="Arial" charset="0"/>
              </a:rPr>
              <a:t>Tactical Detection and Data Analytics Summit </a:t>
            </a:r>
          </a:p>
        </p:txBody>
      </p:sp>
      <p:cxnSp>
        <p:nvCxnSpPr>
          <p:cNvPr id="4" name="Straight Connector 3"/>
          <p:cNvCxnSpPr>
            <a:cxnSpLocks/>
          </p:cNvCxnSpPr>
          <p:nvPr/>
        </p:nvCxnSpPr>
        <p:spPr>
          <a:xfrm>
            <a:off x="1060566" y="2162191"/>
            <a:ext cx="7561316" cy="0"/>
          </a:xfrm>
          <a:prstGeom prst="line">
            <a:avLst/>
          </a:prstGeom>
          <a:ln w="698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060566" y="2308051"/>
            <a:ext cx="5970255" cy="1446550"/>
          </a:xfrm>
          <a:prstGeom prst="rect">
            <a:avLst/>
          </a:prstGeom>
          <a:noFill/>
        </p:spPr>
        <p:txBody>
          <a:bodyPr wrap="square" rtlCol="0">
            <a:spAutoFit/>
          </a:bodyPr>
          <a:lstStyle/>
          <a:p>
            <a:r>
              <a:rPr lang="fr-FR" sz="2200" dirty="0">
                <a:solidFill>
                  <a:schemeClr val="bg1"/>
                </a:solidFill>
                <a:latin typeface="Arial" charset="0"/>
                <a:ea typeface="Arial" charset="0"/>
                <a:cs typeface="Arial" charset="0"/>
              </a:rPr>
              <a:t>Save the Date: </a:t>
            </a:r>
            <a:r>
              <a:rPr lang="fr-FR" sz="2200">
                <a:solidFill>
                  <a:schemeClr val="bg1"/>
                </a:solidFill>
                <a:latin typeface="Arial" charset="0"/>
                <a:ea typeface="Arial" charset="0"/>
                <a:cs typeface="Arial" charset="0"/>
              </a:rPr>
              <a:t>December 4-11</a:t>
            </a:r>
            <a:br>
              <a:rPr lang="fr-FR" sz="2200" dirty="0">
                <a:solidFill>
                  <a:schemeClr val="bg1"/>
                </a:solidFill>
                <a:latin typeface="Arial" charset="0"/>
                <a:ea typeface="Arial" charset="0"/>
                <a:cs typeface="Arial" charset="0"/>
              </a:rPr>
            </a:br>
            <a:r>
              <a:rPr lang="fr-FR" sz="2200" dirty="0">
                <a:solidFill>
                  <a:schemeClr val="bg1"/>
                </a:solidFill>
                <a:latin typeface="Arial" charset="0"/>
                <a:ea typeface="Arial" charset="0"/>
                <a:cs typeface="Arial" charset="0"/>
              </a:rPr>
              <a:t>Scottsdale, Arizona</a:t>
            </a:r>
          </a:p>
          <a:p>
            <a:r>
              <a:rPr lang="fr-FR" sz="2200" dirty="0">
                <a:solidFill>
                  <a:schemeClr val="bg1"/>
                </a:solidFill>
                <a:latin typeface="Arial" charset="0"/>
                <a:ea typeface="Arial" charset="0"/>
                <a:cs typeface="Arial" charset="0"/>
              </a:rPr>
              <a:t>sans.org/</a:t>
            </a:r>
            <a:r>
              <a:rPr lang="fr-FR" sz="2200" dirty="0" err="1">
                <a:solidFill>
                  <a:schemeClr val="bg1"/>
                </a:solidFill>
                <a:latin typeface="Arial" charset="0"/>
                <a:ea typeface="Arial" charset="0"/>
                <a:cs typeface="Arial" charset="0"/>
              </a:rPr>
              <a:t>summit</a:t>
            </a:r>
            <a:endParaRPr lang="fr-FR" sz="2200" dirty="0">
              <a:solidFill>
                <a:schemeClr val="bg1"/>
              </a:solidFill>
              <a:latin typeface="Arial" charset="0"/>
              <a:ea typeface="Arial" charset="0"/>
              <a:cs typeface="Arial" charset="0"/>
            </a:endParaRPr>
          </a:p>
          <a:p>
            <a:endParaRPr lang="en-US" sz="2200" dirty="0">
              <a:solidFill>
                <a:schemeClr val="bg1"/>
              </a:solidFill>
              <a:latin typeface="Arial" charset="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70" y="446"/>
            <a:ext cx="801562" cy="914281"/>
          </a:xfrm>
          <a:prstGeom prst="rect">
            <a:avLst/>
          </a:prstGeom>
        </p:spPr>
      </p:pic>
      <p:grpSp>
        <p:nvGrpSpPr>
          <p:cNvPr id="11" name="Group 10">
            <a:extLst>
              <a:ext uri="{FF2B5EF4-FFF2-40B4-BE49-F238E27FC236}">
                <a16:creationId xmlns:a16="http://schemas.microsoft.com/office/drawing/2014/main" id="{C7D26640-5AF3-4242-8107-9397DAF86B3B}"/>
              </a:ext>
            </a:extLst>
          </p:cNvPr>
          <p:cNvGrpSpPr/>
          <p:nvPr/>
        </p:nvGrpSpPr>
        <p:grpSpPr>
          <a:xfrm>
            <a:off x="1060566" y="3431745"/>
            <a:ext cx="10718938" cy="2939266"/>
            <a:chOff x="2090380" y="7035442"/>
            <a:chExt cx="21440667" cy="5879298"/>
          </a:xfrm>
        </p:grpSpPr>
        <p:grpSp>
          <p:nvGrpSpPr>
            <p:cNvPr id="7" name="Group 6">
              <a:extLst>
                <a:ext uri="{FF2B5EF4-FFF2-40B4-BE49-F238E27FC236}">
                  <a16:creationId xmlns:a16="http://schemas.microsoft.com/office/drawing/2014/main" id="{256E3FFE-600A-4E0D-B916-8603AC90E52B}"/>
                </a:ext>
              </a:extLst>
            </p:cNvPr>
            <p:cNvGrpSpPr/>
            <p:nvPr/>
          </p:nvGrpSpPr>
          <p:grpSpPr>
            <a:xfrm>
              <a:off x="2090380" y="7035442"/>
              <a:ext cx="20535301" cy="5879298"/>
              <a:chOff x="2728738" y="7397755"/>
              <a:chExt cx="20535301" cy="5879298"/>
            </a:xfrm>
          </p:grpSpPr>
          <p:sp>
            <p:nvSpPr>
              <p:cNvPr id="8" name="TextBox 7">
                <a:extLst>
                  <a:ext uri="{FF2B5EF4-FFF2-40B4-BE49-F238E27FC236}">
                    <a16:creationId xmlns:a16="http://schemas.microsoft.com/office/drawing/2014/main" id="{7BCB1097-8997-4EF1-AD43-560D0F1CED89}"/>
                  </a:ext>
                </a:extLst>
              </p:cNvPr>
              <p:cNvSpPr txBox="1"/>
              <p:nvPr/>
            </p:nvSpPr>
            <p:spPr>
              <a:xfrm>
                <a:off x="7060022" y="7397755"/>
                <a:ext cx="16204017" cy="5879298"/>
              </a:xfrm>
              <a:prstGeom prst="rect">
                <a:avLst/>
              </a:prstGeom>
              <a:noFill/>
            </p:spPr>
            <p:txBody>
              <a:bodyPr wrap="square" rtlCol="0">
                <a:spAutoFit/>
              </a:bodyPr>
              <a:lstStyle/>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SEC599 – Defeating Advanced Adversaries </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530 </a:t>
                </a:r>
                <a:r>
                  <a:rPr lang="en-US" sz="2200" dirty="0">
                    <a:solidFill>
                      <a:schemeClr val="bg1"/>
                    </a:solidFill>
                  </a:rPr>
                  <a:t>– Defensible Security Architecture</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555</a:t>
                </a:r>
                <a:r>
                  <a:rPr lang="en-US" sz="2200" dirty="0">
                    <a:solidFill>
                      <a:schemeClr val="bg1"/>
                    </a:solidFill>
                  </a:rPr>
                  <a:t> – SIEM with Tactical Analytics</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511</a:t>
                </a:r>
                <a:r>
                  <a:rPr lang="en-US" sz="2200" dirty="0">
                    <a:solidFill>
                      <a:schemeClr val="bg1"/>
                    </a:solidFill>
                  </a:rPr>
                  <a:t> – Continuous Monitoring &amp; Security Operations</a:t>
                </a:r>
              </a:p>
              <a:p>
                <a:pPr marL="914217" lvl="1" indent="-342831">
                  <a:lnSpc>
                    <a:spcPct val="150000"/>
                  </a:lnSpc>
                  <a:spcBef>
                    <a:spcPts val="300"/>
                  </a:spcBef>
                  <a:spcAft>
                    <a:spcPts val="300"/>
                  </a:spcAft>
                  <a:buFont typeface="Arial" panose="020B0604020202020204" pitchFamily="34" charset="0"/>
                  <a:buChar char="•"/>
                </a:pPr>
                <a:r>
                  <a:rPr lang="en-US" sz="2200" b="1" dirty="0">
                    <a:solidFill>
                      <a:schemeClr val="bg1"/>
                    </a:solidFill>
                  </a:rPr>
                  <a:t>SIEM NetWars</a:t>
                </a:r>
              </a:p>
            </p:txBody>
          </p:sp>
          <p:sp>
            <p:nvSpPr>
              <p:cNvPr id="12" name="Rectangle 11">
                <a:extLst>
                  <a:ext uri="{FF2B5EF4-FFF2-40B4-BE49-F238E27FC236}">
                    <a16:creationId xmlns:a16="http://schemas.microsoft.com/office/drawing/2014/main" id="{FC6F1541-6883-4168-8919-8335B59521B1}"/>
                  </a:ext>
                </a:extLst>
              </p:cNvPr>
              <p:cNvSpPr/>
              <p:nvPr/>
            </p:nvSpPr>
            <p:spPr>
              <a:xfrm>
                <a:off x="2728738" y="8470267"/>
                <a:ext cx="5783973" cy="3385983"/>
              </a:xfrm>
              <a:prstGeom prst="rect">
                <a:avLst/>
              </a:prstGeom>
            </p:spPr>
            <p:txBody>
              <a:bodyPr wrap="square">
                <a:spAutoFit/>
              </a:bodyPr>
              <a:lstStyle/>
              <a:p>
                <a:pPr algn="ctr"/>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SUMMIT</a:t>
                </a:r>
              </a:p>
              <a:p>
                <a:pPr algn="ctr"/>
                <a:r>
                  <a:rPr lang="fr-FR" sz="2000" dirty="0" err="1">
                    <a:solidFill>
                      <a:schemeClr val="bg1"/>
                    </a:solidFill>
                    <a:effectLst>
                      <a:outerShdw blurRad="38100" dist="38100" dir="2700000" algn="tl">
                        <a:srgbClr val="000000">
                          <a:alpha val="43137"/>
                        </a:srgbClr>
                      </a:outerShdw>
                    </a:effectLst>
                    <a:latin typeface="Arial" charset="0"/>
                    <a:ea typeface="Arial" charset="0"/>
                    <a:cs typeface="Arial" charset="0"/>
                  </a:rPr>
                  <a:t>Dec</a:t>
                </a:r>
                <a:r>
                  <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rPr>
                  <a:t>. 4-5</a:t>
                </a:r>
              </a:p>
              <a:p>
                <a:pPr algn="ctr"/>
                <a:endPar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endParaRPr>
              </a:p>
              <a:p>
                <a:pPr algn="ctr"/>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TRAINING</a:t>
                </a:r>
              </a:p>
              <a:p>
                <a:pPr algn="ctr"/>
                <a:r>
                  <a:rPr lang="fr-FR" sz="2000" dirty="0" err="1">
                    <a:solidFill>
                      <a:schemeClr val="bg1"/>
                    </a:solidFill>
                    <a:effectLst>
                      <a:outerShdw blurRad="38100" dist="38100" dir="2700000" algn="tl">
                        <a:srgbClr val="000000">
                          <a:alpha val="43137"/>
                        </a:srgbClr>
                      </a:outerShdw>
                    </a:effectLst>
                    <a:latin typeface="Arial" charset="0"/>
                    <a:ea typeface="Arial" charset="0"/>
                    <a:cs typeface="Arial" charset="0"/>
                  </a:rPr>
                  <a:t>Dec</a:t>
                </a:r>
                <a:r>
                  <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rPr>
                  <a:t>. 6-11</a:t>
                </a:r>
                <a:endParaRPr lang="en-US" sz="2000"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cxnSp>
            <p:nvCxnSpPr>
              <p:cNvPr id="14" name="Straight Connector 13">
                <a:extLst>
                  <a:ext uri="{FF2B5EF4-FFF2-40B4-BE49-F238E27FC236}">
                    <a16:creationId xmlns:a16="http://schemas.microsoft.com/office/drawing/2014/main" id="{F6B5E2E3-FD21-4865-83EC-3F665C94E2D7}"/>
                  </a:ext>
                </a:extLst>
              </p:cNvPr>
              <p:cNvCxnSpPr>
                <a:cxnSpLocks/>
              </p:cNvCxnSpPr>
              <p:nvPr/>
            </p:nvCxnSpPr>
            <p:spPr>
              <a:xfrm>
                <a:off x="7655444" y="7979366"/>
                <a:ext cx="0" cy="4521232"/>
              </a:xfrm>
              <a:prstGeom prst="line">
                <a:avLst/>
              </a:prstGeom>
              <a:ln w="38100">
                <a:solidFill>
                  <a:schemeClr val="bg2">
                    <a:lumMod val="85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pic>
          <p:nvPicPr>
            <p:cNvPr id="10" name="Picture 9">
              <a:extLst>
                <a:ext uri="{FF2B5EF4-FFF2-40B4-BE49-F238E27FC236}">
                  <a16:creationId xmlns:a16="http://schemas.microsoft.com/office/drawing/2014/main" id="{7BBD8ABD-91CF-4712-9843-13D10B81DF10}"/>
                </a:ext>
              </a:extLst>
            </p:cNvPr>
            <p:cNvPicPr>
              <a:picLocks noChangeAspect="1"/>
            </p:cNvPicPr>
            <p:nvPr/>
          </p:nvPicPr>
          <p:blipFill>
            <a:blip r:embed="rId5"/>
            <a:stretch>
              <a:fillRect/>
            </a:stretch>
          </p:blipFill>
          <p:spPr>
            <a:xfrm>
              <a:off x="17764956" y="9242741"/>
              <a:ext cx="1371600" cy="1371600"/>
            </a:xfrm>
            <a:prstGeom prst="rect">
              <a:avLst/>
            </a:prstGeom>
          </p:spPr>
        </p:pic>
        <p:pic>
          <p:nvPicPr>
            <p:cNvPr id="13" name="Picture 12">
              <a:extLst>
                <a:ext uri="{FF2B5EF4-FFF2-40B4-BE49-F238E27FC236}">
                  <a16:creationId xmlns:a16="http://schemas.microsoft.com/office/drawing/2014/main" id="{F9FC8C38-C6A1-4B2B-838B-EF36062663D1}"/>
                </a:ext>
              </a:extLst>
            </p:cNvPr>
            <p:cNvPicPr>
              <a:picLocks noChangeAspect="1"/>
            </p:cNvPicPr>
            <p:nvPr/>
          </p:nvPicPr>
          <p:blipFill>
            <a:blip r:embed="rId6"/>
            <a:stretch>
              <a:fillRect/>
            </a:stretch>
          </p:blipFill>
          <p:spPr>
            <a:xfrm>
              <a:off x="22159447" y="10275784"/>
              <a:ext cx="1371600" cy="1371600"/>
            </a:xfrm>
            <a:prstGeom prst="rect">
              <a:avLst/>
            </a:prstGeom>
          </p:spPr>
        </p:pic>
      </p:grpSp>
      <p:sp>
        <p:nvSpPr>
          <p:cNvPr id="9" name="TextBox 8">
            <a:extLst>
              <a:ext uri="{FF2B5EF4-FFF2-40B4-BE49-F238E27FC236}">
                <a16:creationId xmlns:a16="http://schemas.microsoft.com/office/drawing/2014/main" id="{C49DF7B7-9C79-497D-B9D7-76C56D46EDBA}"/>
              </a:ext>
            </a:extLst>
          </p:cNvPr>
          <p:cNvSpPr txBox="1"/>
          <p:nvPr/>
        </p:nvSpPr>
        <p:spPr>
          <a:xfrm>
            <a:off x="9138751" y="6329590"/>
            <a:ext cx="2444900" cy="430887"/>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sans.org/</a:t>
            </a:r>
            <a:r>
              <a:rPr lang="fr-FR" sz="2200" b="1" dirty="0" err="1">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summit</a:t>
            </a:r>
            <a:endParaRPr lang="en-US" sz="2200" b="1" dirty="0">
              <a:ln w="12700">
                <a:solidFill>
                  <a:schemeClr val="accent5"/>
                </a:solidFill>
                <a:prstDash val="solid"/>
              </a:ln>
              <a:pattFill prst="ltDnDiag">
                <a:fgClr>
                  <a:schemeClr val="accent5">
                    <a:lumMod val="60000"/>
                    <a:lumOff val="40000"/>
                  </a:schemeClr>
                </a:fgClr>
                <a:bgClr>
                  <a:schemeClr val="bg1"/>
                </a:bgClr>
              </a:pattFill>
            </a:endParaRPr>
          </a:p>
        </p:txBody>
      </p:sp>
      <p:pic>
        <p:nvPicPr>
          <p:cNvPr id="1026" name="Picture 2" descr="https://www.giac.org/images/design/custom/icons/certs/large/gdat-gold.png">
            <a:extLst>
              <a:ext uri="{FF2B5EF4-FFF2-40B4-BE49-F238E27FC236}">
                <a16:creationId xmlns:a16="http://schemas.microsoft.com/office/drawing/2014/main" id="{30958EA8-2EB0-4842-8D4D-796260383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2746" y="3411745"/>
            <a:ext cx="685711" cy="68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171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SEC555</a:t>
            </a:r>
          </a:p>
        </p:txBody>
      </p:sp>
      <p:sp>
        <p:nvSpPr>
          <p:cNvPr id="8" name="Text Placeholder 7"/>
          <p:cNvSpPr>
            <a:spLocks noGrp="1"/>
          </p:cNvSpPr>
          <p:nvPr>
            <p:ph type="body" sz="quarter" idx="13"/>
          </p:nvPr>
        </p:nvSpPr>
        <p:spPr/>
        <p:txBody>
          <a:bodyPr/>
          <a:lstStyle/>
          <a:p>
            <a:r>
              <a:rPr lang="en-US" dirty="0"/>
              <a:t>More Bad Data</a:t>
            </a:r>
          </a:p>
        </p:txBody>
      </p:sp>
      <p:sp>
        <p:nvSpPr>
          <p:cNvPr id="9" name="Text Placeholder 8"/>
          <p:cNvSpPr>
            <a:spLocks noGrp="1"/>
          </p:cNvSpPr>
          <p:nvPr>
            <p:ph type="body" sz="quarter" idx="14"/>
          </p:nvPr>
        </p:nvSpPr>
        <p:spPr/>
        <p:txBody>
          <a:bodyPr/>
          <a:lstStyle/>
          <a:p>
            <a:r>
              <a:rPr lang="en-US" sz="2800" dirty="0"/>
              <a:t>Justin Henderson and John Hubbard</a:t>
            </a:r>
          </a:p>
        </p:txBody>
      </p:sp>
      <p:sp>
        <p:nvSpPr>
          <p:cNvPr id="10" name="Text Placeholder 9"/>
          <p:cNvSpPr>
            <a:spLocks noGrp="1"/>
          </p:cNvSpPr>
          <p:nvPr>
            <p:ph type="body" sz="quarter" idx="15"/>
          </p:nvPr>
        </p:nvSpPr>
        <p:spPr/>
        <p:txBody>
          <a:bodyPr/>
          <a:lstStyle/>
          <a:p>
            <a:r>
              <a:rPr lang="en-US" dirty="0"/>
              <a:t>Presentation based on SEC555: SIEM with Tactical Analytics</a:t>
            </a:r>
          </a:p>
        </p:txBody>
      </p:sp>
    </p:spTree>
    <p:extLst>
      <p:ext uri="{BB962C8B-B14F-4D97-AF65-F5344CB8AC3E}">
        <p14:creationId xmlns:p14="http://schemas.microsoft.com/office/powerpoint/2010/main" val="3426489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p:txBody>
          <a:bodyPr/>
          <a:lstStyle/>
          <a:p>
            <a:pPr marL="0" lvl="1" indent="0">
              <a:spcBef>
                <a:spcPts val="0"/>
              </a:spcBef>
              <a:buSzTx/>
              <a:buNone/>
              <a:defRPr/>
            </a:pPr>
            <a:r>
              <a:rPr lang="en-US" b="1" dirty="0"/>
              <a:t>Justin Henderson</a:t>
            </a:r>
          </a:p>
          <a:p>
            <a:pPr marL="457200" lvl="1" indent="-457200">
              <a:spcBef>
                <a:spcPts val="0"/>
              </a:spcBef>
              <a:buSzTx/>
            </a:pPr>
            <a:r>
              <a:rPr lang="en-US" dirty="0"/>
              <a:t>SEC555 Author / SEC455 and SEC530 Co-Author</a:t>
            </a:r>
          </a:p>
          <a:p>
            <a:pPr marL="457200" lvl="1" indent="-457200">
              <a:spcBef>
                <a:spcPts val="0"/>
              </a:spcBef>
              <a:buSzTx/>
            </a:pPr>
            <a:r>
              <a:rPr lang="en-US" dirty="0"/>
              <a:t>GSE #108 / Cyber Guardian Blue + Red / 60 certs</a:t>
            </a:r>
          </a:p>
          <a:p>
            <a:pPr marL="457200" lvl="1" indent="-457200">
              <a:spcBef>
                <a:spcPts val="0"/>
              </a:spcBef>
              <a:buSzTx/>
            </a:pPr>
            <a:r>
              <a:rPr lang="en-US" dirty="0"/>
              <a:t>Owner of H &amp; A Security Solutions</a:t>
            </a:r>
          </a:p>
          <a:p>
            <a:pPr marL="457200" lvl="1" indent="-457200">
              <a:spcBef>
                <a:spcPts val="0"/>
              </a:spcBef>
              <a:buSzTx/>
              <a:defRPr/>
            </a:pPr>
            <a:r>
              <a:rPr lang="en-US" b="1" dirty="0"/>
              <a:t>Twitter</a:t>
            </a:r>
            <a:r>
              <a:rPr lang="en-US" dirty="0"/>
              <a:t>: @</a:t>
            </a:r>
            <a:r>
              <a:rPr lang="en-US" dirty="0" err="1"/>
              <a:t>SecurityMapper</a:t>
            </a:r>
            <a:endParaRPr lang="en-US" dirty="0"/>
          </a:p>
          <a:p>
            <a:pPr marL="53975" indent="-457200">
              <a:spcBef>
                <a:spcPts val="0"/>
              </a:spcBef>
              <a:defRPr/>
            </a:pPr>
            <a:endParaRPr lang="en-US" dirty="0"/>
          </a:p>
          <a:p>
            <a:pPr marL="0" lvl="1" indent="0">
              <a:spcBef>
                <a:spcPts val="0"/>
              </a:spcBef>
              <a:buSzTx/>
              <a:buNone/>
              <a:defRPr/>
            </a:pPr>
            <a:r>
              <a:rPr lang="en-US" b="1" dirty="0"/>
              <a:t>John Hubbard</a:t>
            </a:r>
          </a:p>
          <a:p>
            <a:pPr marL="457200" lvl="1" indent="-457200">
              <a:spcBef>
                <a:spcPts val="0"/>
              </a:spcBef>
              <a:buSzTx/>
            </a:pPr>
            <a:r>
              <a:rPr lang="en-US" dirty="0"/>
              <a:t>SEC555 / SEC511 Instructor</a:t>
            </a:r>
          </a:p>
          <a:p>
            <a:pPr marL="457200" lvl="1" indent="-457200">
              <a:spcBef>
                <a:spcPts val="0"/>
              </a:spcBef>
              <a:buSzTx/>
            </a:pPr>
            <a:r>
              <a:rPr lang="en-US" dirty="0"/>
              <a:t>SEC450 Author / SEC455 Co-author</a:t>
            </a:r>
          </a:p>
          <a:p>
            <a:pPr marL="457200" lvl="1" indent="-457200">
              <a:spcBef>
                <a:spcPts val="0"/>
              </a:spcBef>
              <a:buSzTx/>
            </a:pPr>
            <a:r>
              <a:rPr lang="en-US" dirty="0"/>
              <a:t>SOC Lead, GMON | GREM | GPEN</a:t>
            </a:r>
          </a:p>
          <a:p>
            <a:pPr marL="457200" lvl="1" indent="-457200">
              <a:spcBef>
                <a:spcPts val="0"/>
              </a:spcBef>
              <a:buSzTx/>
            </a:pPr>
            <a:r>
              <a:rPr lang="en-US" b="1" dirty="0"/>
              <a:t>Twitter</a:t>
            </a:r>
            <a:r>
              <a:rPr lang="en-US" dirty="0"/>
              <a:t>: @</a:t>
            </a:r>
            <a:r>
              <a:rPr lang="en-US" dirty="0" err="1"/>
              <a:t>SecHubb</a:t>
            </a:r>
            <a:endParaRPr lang="en-US" dirty="0"/>
          </a:p>
          <a:p>
            <a:pPr marL="457200" lvl="1" indent="-457200">
              <a:spcBef>
                <a:spcPts val="0"/>
              </a:spcBef>
              <a:buSzTx/>
            </a:pPr>
            <a:endParaRPr lang="en-US" dirty="0"/>
          </a:p>
        </p:txBody>
      </p:sp>
      <p:pic>
        <p:nvPicPr>
          <p:cNvPr id="4" name="Picture 2" descr="https://www.sans.org/images/instructor-headshots/justin-henderson.jpg">
            <a:extLst>
              <a:ext uri="{FF2B5EF4-FFF2-40B4-BE49-F238E27FC236}">
                <a16:creationId xmlns:a16="http://schemas.microsoft.com/office/drawing/2014/main" id="{9F579EC6-75D7-4B4E-A3EB-E13D93B4A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1600200"/>
            <a:ext cx="1220300" cy="149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miling for the camera&#10;&#10;Description generated with very high confidence">
            <a:extLst>
              <a:ext uri="{FF2B5EF4-FFF2-40B4-BE49-F238E27FC236}">
                <a16:creationId xmlns:a16="http://schemas.microsoft.com/office/drawing/2014/main" id="{17D464CE-C634-4CDD-8793-3FE5BAEE19C0}"/>
              </a:ext>
            </a:extLst>
          </p:cNvPr>
          <p:cNvPicPr>
            <a:picLocks noChangeAspect="1"/>
          </p:cNvPicPr>
          <p:nvPr/>
        </p:nvPicPr>
        <p:blipFill>
          <a:blip r:embed="rId4"/>
          <a:stretch>
            <a:fillRect/>
          </a:stretch>
        </p:blipFill>
        <p:spPr>
          <a:xfrm>
            <a:off x="9829800" y="3972623"/>
            <a:ext cx="1220301" cy="1499226"/>
          </a:xfrm>
          <a:prstGeom prst="rect">
            <a:avLst/>
          </a:prstGeom>
        </p:spPr>
      </p:pic>
    </p:spTree>
    <p:extLst>
      <p:ext uri="{BB962C8B-B14F-4D97-AF65-F5344CB8AC3E}">
        <p14:creationId xmlns:p14="http://schemas.microsoft.com/office/powerpoint/2010/main" val="1933302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lstStyle/>
          <a:p>
            <a:r>
              <a:rPr lang="en-US" dirty="0"/>
              <a:t>A copy of this talk is available at:</a:t>
            </a:r>
            <a:br>
              <a:rPr lang="en-US" dirty="0"/>
            </a:br>
            <a:r>
              <a:rPr lang="en-US" dirty="0">
                <a:hlinkClick r:id="rId3"/>
              </a:rPr>
              <a:t>https://github.com/HASecuritySolutions/presentations</a:t>
            </a:r>
            <a:endParaRPr lang="en-US" dirty="0"/>
          </a:p>
          <a:p>
            <a:endParaRPr lang="en-US" b="1" dirty="0"/>
          </a:p>
          <a:p>
            <a:r>
              <a:rPr lang="en-US" b="1" dirty="0"/>
              <a:t>More free stuff</a:t>
            </a:r>
            <a:r>
              <a:rPr lang="en-US" dirty="0"/>
              <a:t>:  </a:t>
            </a:r>
            <a:r>
              <a:rPr lang="en-US" dirty="0">
                <a:hlinkClick r:id="rId4"/>
              </a:rPr>
              <a:t>https://github.com/HASecuritySolutions</a:t>
            </a:r>
            <a:endParaRPr lang="en-US" dirty="0"/>
          </a:p>
          <a:p>
            <a:pPr marL="860425"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256678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89BACC-EFC3-4764-9D50-1F107843C9A8}"/>
              </a:ext>
            </a:extLst>
          </p:cNvPr>
          <p:cNvSpPr>
            <a:spLocks noGrp="1"/>
          </p:cNvSpPr>
          <p:nvPr>
            <p:ph type="title"/>
          </p:nvPr>
        </p:nvSpPr>
        <p:spPr/>
        <p:txBody>
          <a:bodyPr/>
          <a:lstStyle/>
          <a:p>
            <a:r>
              <a:rPr lang="en-US" dirty="0"/>
              <a:t>SIEM Implementation</a:t>
            </a:r>
          </a:p>
        </p:txBody>
      </p:sp>
      <p:sp>
        <p:nvSpPr>
          <p:cNvPr id="6" name="Content Placeholder 5">
            <a:extLst>
              <a:ext uri="{FF2B5EF4-FFF2-40B4-BE49-F238E27FC236}">
                <a16:creationId xmlns:a16="http://schemas.microsoft.com/office/drawing/2014/main" id="{79F2CC5F-94A3-41D0-B882-223B8E83481D}"/>
              </a:ext>
            </a:extLst>
          </p:cNvPr>
          <p:cNvSpPr>
            <a:spLocks noGrp="1"/>
          </p:cNvSpPr>
          <p:nvPr>
            <p:ph idx="1"/>
          </p:nvPr>
        </p:nvSpPr>
        <p:spPr/>
        <p:txBody>
          <a:bodyPr/>
          <a:lstStyle/>
          <a:p>
            <a:r>
              <a:rPr lang="en-US" dirty="0"/>
              <a:t>So you bought a SIEM...</a:t>
            </a:r>
          </a:p>
          <a:p>
            <a:pPr marL="457200" indent="-457200">
              <a:buFont typeface="Arial" panose="020B0604020202020204" pitchFamily="34" charset="0"/>
              <a:buChar char="•"/>
            </a:pPr>
            <a:r>
              <a:rPr lang="en-US" dirty="0"/>
              <a:t>You may have expected instant</a:t>
            </a:r>
            <a:br>
              <a:rPr lang="en-US" dirty="0"/>
            </a:br>
            <a:r>
              <a:rPr lang="en-US" dirty="0"/>
              <a:t>detection capabilities</a:t>
            </a:r>
          </a:p>
          <a:p>
            <a:pPr marL="457200" indent="-457200">
              <a:buFont typeface="Arial" panose="020B0604020202020204" pitchFamily="34" charset="0"/>
              <a:buChar char="•"/>
            </a:pPr>
            <a:r>
              <a:rPr lang="en-US" dirty="0"/>
              <a:t>You may have paid for services</a:t>
            </a:r>
            <a:br>
              <a:rPr lang="en-US" dirty="0"/>
            </a:br>
            <a:r>
              <a:rPr lang="en-US" dirty="0"/>
              <a:t>to fast track this</a:t>
            </a:r>
          </a:p>
          <a:p>
            <a:r>
              <a:rPr lang="en-US" dirty="0"/>
              <a:t>Yet many SIEM implementations</a:t>
            </a:r>
            <a:br>
              <a:rPr lang="en-US" dirty="0"/>
            </a:br>
            <a:r>
              <a:rPr lang="en-US" dirty="0"/>
              <a:t>focus too much on data collection</a:t>
            </a:r>
          </a:p>
          <a:p>
            <a:pPr marL="457200" indent="-457200">
              <a:buFont typeface="Arial" panose="020B0604020202020204" pitchFamily="34" charset="0"/>
              <a:buChar char="•"/>
            </a:pPr>
            <a:r>
              <a:rPr lang="en-US" b="1" dirty="0"/>
              <a:t>Not </a:t>
            </a:r>
            <a:r>
              <a:rPr lang="en-US" b="1" u="sng" dirty="0"/>
              <a:t>use</a:t>
            </a:r>
            <a:r>
              <a:rPr lang="en-US" b="1" dirty="0"/>
              <a:t> ... big distinction!!</a:t>
            </a:r>
          </a:p>
        </p:txBody>
      </p:sp>
      <p:pic>
        <p:nvPicPr>
          <p:cNvPr id="2050" name="Picture 2" descr="SIEM Issues: Lack of context">
            <a:extLst>
              <a:ext uri="{FF2B5EF4-FFF2-40B4-BE49-F238E27FC236}">
                <a16:creationId xmlns:a16="http://schemas.microsoft.com/office/drawing/2014/main" id="{65B41F74-AEC1-4E95-A965-F156BA2FF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133600"/>
            <a:ext cx="3714750" cy="381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53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to Collect / What to Analyze</a:t>
            </a:r>
          </a:p>
        </p:txBody>
      </p:sp>
      <p:sp>
        <p:nvSpPr>
          <p:cNvPr id="7" name="Text Placeholder 6"/>
          <p:cNvSpPr>
            <a:spLocks noGrp="1"/>
          </p:cNvSpPr>
          <p:nvPr>
            <p:ph sz="half" idx="1"/>
          </p:nvPr>
        </p:nvSpPr>
        <p:spPr/>
        <p:txBody>
          <a:bodyPr/>
          <a:lstStyle/>
          <a:p>
            <a:r>
              <a:rPr lang="en-US" dirty="0"/>
              <a:t>Without experience, it is difficult to choose event sources</a:t>
            </a:r>
          </a:p>
          <a:p>
            <a:pPr marL="457200" indent="-457200">
              <a:buFont typeface="Arial" panose="020B0604020202020204" pitchFamily="34" charset="0"/>
              <a:buChar char="•"/>
            </a:pPr>
            <a:r>
              <a:rPr lang="en-US" dirty="0"/>
              <a:t>The choices seem </a:t>
            </a:r>
            <a:r>
              <a:rPr lang="en-US" u="sng" dirty="0"/>
              <a:t>endless</a:t>
            </a:r>
          </a:p>
          <a:p>
            <a:pPr marL="457200" indent="-457200">
              <a:buFont typeface="Arial" panose="020B0604020202020204" pitchFamily="34" charset="0"/>
              <a:buChar char="•"/>
            </a:pPr>
            <a:r>
              <a:rPr lang="en-US" dirty="0"/>
              <a:t>Compliance adds confusion</a:t>
            </a:r>
          </a:p>
          <a:p>
            <a:pPr marL="457200" indent="-457200">
              <a:buFont typeface="Arial" panose="020B0604020202020204" pitchFamily="34" charset="0"/>
              <a:buChar char="•"/>
            </a:pPr>
            <a:r>
              <a:rPr lang="en-US" dirty="0"/>
              <a:t>The list grows daily</a:t>
            </a:r>
          </a:p>
        </p:txBody>
      </p:sp>
      <p:sp>
        <p:nvSpPr>
          <p:cNvPr id="8" name="Content Placeholder 7"/>
          <p:cNvSpPr>
            <a:spLocks noGrp="1"/>
          </p:cNvSpPr>
          <p:nvPr>
            <p:ph sz="half" idx="2"/>
          </p:nvPr>
        </p:nvSpPr>
        <p:spPr>
          <a:xfrm>
            <a:off x="6172200" y="1295401"/>
            <a:ext cx="5364480" cy="4952999"/>
          </a:xfrm>
        </p:spPr>
        <p:txBody>
          <a:bodyPr numCol="2"/>
          <a:lstStyle/>
          <a:p>
            <a:pPr marL="457200" indent="-457200">
              <a:buFont typeface="Arial" panose="020B0604020202020204" pitchFamily="34" charset="0"/>
              <a:buChar char="•"/>
            </a:pPr>
            <a:r>
              <a:rPr lang="en-US" sz="2400" b="1" dirty="0"/>
              <a:t>Operating Systems</a:t>
            </a:r>
          </a:p>
          <a:p>
            <a:pPr marL="457200" indent="-457200">
              <a:buFont typeface="Arial" panose="020B0604020202020204" pitchFamily="34" charset="0"/>
              <a:buChar char="•"/>
            </a:pPr>
            <a:r>
              <a:rPr lang="en-US" sz="2400" b="1" dirty="0"/>
              <a:t>Switches</a:t>
            </a:r>
          </a:p>
          <a:p>
            <a:pPr marL="457200" indent="-457200">
              <a:buFont typeface="Arial" panose="020B0604020202020204" pitchFamily="34" charset="0"/>
              <a:buChar char="•"/>
            </a:pPr>
            <a:r>
              <a:rPr lang="en-US" sz="2400" b="1" dirty="0"/>
              <a:t>Firewalls</a:t>
            </a:r>
          </a:p>
          <a:p>
            <a:pPr marL="457200" indent="-457200">
              <a:buFont typeface="Arial" panose="020B0604020202020204" pitchFamily="34" charset="0"/>
              <a:buChar char="•"/>
            </a:pPr>
            <a:r>
              <a:rPr lang="en-US" sz="2400" b="1" dirty="0"/>
              <a:t>IDS/IPS</a:t>
            </a:r>
          </a:p>
          <a:p>
            <a:pPr marL="457200" indent="-457200">
              <a:buFont typeface="Arial" panose="020B0604020202020204" pitchFamily="34" charset="0"/>
              <a:buChar char="•"/>
            </a:pPr>
            <a:r>
              <a:rPr lang="en-US" sz="2400" b="1" dirty="0"/>
              <a:t>HIPS</a:t>
            </a:r>
          </a:p>
          <a:p>
            <a:pPr marL="457200" indent="-457200">
              <a:buFont typeface="Arial" panose="020B0604020202020204" pitchFamily="34" charset="0"/>
              <a:buChar char="•"/>
            </a:pPr>
            <a:r>
              <a:rPr lang="en-US" sz="2400" b="1" dirty="0"/>
              <a:t>Proxy</a:t>
            </a:r>
          </a:p>
          <a:p>
            <a:pPr marL="457200" indent="-457200">
              <a:buFont typeface="Arial" panose="020B0604020202020204" pitchFamily="34" charset="0"/>
              <a:buChar char="•"/>
            </a:pPr>
            <a:r>
              <a:rPr lang="en-US" sz="2400" b="1" dirty="0"/>
              <a:t>Databases</a:t>
            </a:r>
          </a:p>
          <a:p>
            <a:pPr marL="457200" indent="-457200">
              <a:buFont typeface="Arial" panose="020B0604020202020204" pitchFamily="34" charset="0"/>
              <a:buChar char="•"/>
            </a:pPr>
            <a:r>
              <a:rPr lang="en-US" sz="2400" b="1" dirty="0"/>
              <a:t>Hypervisors</a:t>
            </a:r>
          </a:p>
          <a:p>
            <a:pPr marL="457200" indent="-457200">
              <a:buFont typeface="Arial" panose="020B0604020202020204" pitchFamily="34" charset="0"/>
              <a:buChar char="•"/>
            </a:pPr>
            <a:r>
              <a:rPr lang="en-US" sz="2400" b="1" dirty="0"/>
              <a:t>Scripts</a:t>
            </a:r>
          </a:p>
          <a:p>
            <a:pPr marL="457200" indent="-457200">
              <a:buFont typeface="Arial" panose="020B0604020202020204" pitchFamily="34" charset="0"/>
              <a:buChar char="•"/>
            </a:pPr>
            <a:endParaRPr lang="en-US" sz="2400" b="1" dirty="0"/>
          </a:p>
          <a:p>
            <a:pPr marL="457200" indent="-457200">
              <a:buFont typeface="Arial" panose="020B0604020202020204" pitchFamily="34" charset="0"/>
              <a:buChar char="•"/>
            </a:pPr>
            <a:r>
              <a:rPr lang="en-US" sz="2400" b="1" dirty="0"/>
              <a:t>FIM</a:t>
            </a:r>
          </a:p>
          <a:p>
            <a:pPr marL="457200" indent="-457200">
              <a:buFont typeface="Arial" panose="020B0604020202020204" pitchFamily="34" charset="0"/>
              <a:buChar char="•"/>
            </a:pPr>
            <a:r>
              <a:rPr lang="en-US" sz="2400" b="1" dirty="0"/>
              <a:t>Endpoint Security Suites</a:t>
            </a:r>
          </a:p>
          <a:p>
            <a:pPr marL="457200" indent="-457200">
              <a:buFont typeface="Arial" panose="020B0604020202020204" pitchFamily="34" charset="0"/>
              <a:buChar char="•"/>
            </a:pPr>
            <a:r>
              <a:rPr lang="en-US" sz="2400" b="1" dirty="0"/>
              <a:t>Network Security Monitoring</a:t>
            </a:r>
          </a:p>
          <a:p>
            <a:pPr marL="457200" indent="-457200">
              <a:buFont typeface="Arial" panose="020B0604020202020204" pitchFamily="34" charset="0"/>
              <a:buChar char="•"/>
            </a:pPr>
            <a:r>
              <a:rPr lang="en-US" sz="2400" b="1" dirty="0"/>
              <a:t>Application Logs</a:t>
            </a:r>
          </a:p>
          <a:p>
            <a:pPr marL="457200" indent="-457200">
              <a:buFont typeface="Arial" panose="020B0604020202020204" pitchFamily="34" charset="0"/>
              <a:buChar char="•"/>
            </a:pPr>
            <a:r>
              <a:rPr lang="en-US" sz="2400" b="1" dirty="0"/>
              <a:t>Vulnerability Scanners</a:t>
            </a:r>
            <a:endParaRPr lang="en-US" b="1" dirty="0"/>
          </a:p>
          <a:p>
            <a:endParaRPr lang="en-US" dirty="0"/>
          </a:p>
        </p:txBody>
      </p:sp>
      <p:pic>
        <p:nvPicPr>
          <p:cNvPr id="4098" name="Picture 2" descr="Image result for analyze everything meme">
            <a:extLst>
              <a:ext uri="{FF2B5EF4-FFF2-40B4-BE49-F238E27FC236}">
                <a16:creationId xmlns:a16="http://schemas.microsoft.com/office/drawing/2014/main" id="{1C28CA67-FCFB-483B-B3D5-8EB44E035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856736"/>
            <a:ext cx="4191000" cy="239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4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46819D-5687-473A-B8AF-9162D388C83D}"/>
              </a:ext>
            </a:extLst>
          </p:cNvPr>
          <p:cNvSpPr>
            <a:spLocks noGrp="1"/>
          </p:cNvSpPr>
          <p:nvPr>
            <p:ph type="title"/>
          </p:nvPr>
        </p:nvSpPr>
        <p:spPr/>
        <p:txBody>
          <a:bodyPr/>
          <a:lstStyle/>
          <a:p>
            <a:r>
              <a:rPr lang="en-US" dirty="0"/>
              <a:t>Going Tactical</a:t>
            </a:r>
          </a:p>
        </p:txBody>
      </p:sp>
      <p:sp>
        <p:nvSpPr>
          <p:cNvPr id="6" name="Content Placeholder 5">
            <a:extLst>
              <a:ext uri="{FF2B5EF4-FFF2-40B4-BE49-F238E27FC236}">
                <a16:creationId xmlns:a16="http://schemas.microsoft.com/office/drawing/2014/main" id="{E80C0B72-1CE1-4122-BC70-8960D791594E}"/>
              </a:ext>
            </a:extLst>
          </p:cNvPr>
          <p:cNvSpPr>
            <a:spLocks noGrp="1"/>
          </p:cNvSpPr>
          <p:nvPr>
            <p:ph idx="1"/>
          </p:nvPr>
        </p:nvSpPr>
        <p:spPr/>
        <p:txBody>
          <a:bodyPr/>
          <a:lstStyle/>
          <a:p>
            <a:r>
              <a:rPr lang="en-US" dirty="0"/>
              <a:t>Windows logs</a:t>
            </a:r>
          </a:p>
          <a:p>
            <a:pPr marL="457200" indent="-457200">
              <a:buFont typeface="Arial" panose="020B0604020202020204" pitchFamily="34" charset="0"/>
              <a:buChar char="•"/>
            </a:pPr>
            <a:r>
              <a:rPr lang="en-US" dirty="0"/>
              <a:t>PowerShell</a:t>
            </a:r>
          </a:p>
          <a:p>
            <a:pPr marL="457200" indent="-457200">
              <a:buFont typeface="Arial" panose="020B0604020202020204" pitchFamily="34" charset="0"/>
              <a:buChar char="•"/>
            </a:pPr>
            <a:r>
              <a:rPr lang="en-US" dirty="0" err="1"/>
              <a:t>DriverFramework</a:t>
            </a:r>
            <a:endParaRPr lang="en-US" dirty="0"/>
          </a:p>
          <a:p>
            <a:pPr marL="457200" indent="-457200">
              <a:buFont typeface="Arial" panose="020B0604020202020204" pitchFamily="34" charset="0"/>
              <a:buChar char="•"/>
            </a:pPr>
            <a:r>
              <a:rPr lang="en-US" dirty="0"/>
              <a:t>WMI</a:t>
            </a:r>
          </a:p>
          <a:p>
            <a:pPr marL="457200" indent="-457200">
              <a:buFont typeface="Arial" panose="020B0604020202020204" pitchFamily="34" charset="0"/>
              <a:buChar char="•"/>
            </a:pPr>
            <a:r>
              <a:rPr lang="en-US" dirty="0" err="1"/>
              <a:t>Sysmon</a:t>
            </a:r>
            <a:endParaRPr lang="en-US" dirty="0"/>
          </a:p>
          <a:p>
            <a:r>
              <a:rPr lang="en-US" dirty="0"/>
              <a:t>Network</a:t>
            </a:r>
          </a:p>
          <a:p>
            <a:pPr marL="457200" indent="-457200">
              <a:buFont typeface="Arial" panose="020B0604020202020204" pitchFamily="34" charset="0"/>
              <a:buChar char="•"/>
            </a:pPr>
            <a:r>
              <a:rPr lang="en-US" dirty="0"/>
              <a:t>DNS, HTTP, SSL, SMB, Kerberos</a:t>
            </a:r>
          </a:p>
        </p:txBody>
      </p:sp>
      <p:pic>
        <p:nvPicPr>
          <p:cNvPr id="1026" name="Picture 2" descr="Image result for meme more data">
            <a:extLst>
              <a:ext uri="{FF2B5EF4-FFF2-40B4-BE49-F238E27FC236}">
                <a16:creationId xmlns:a16="http://schemas.microsoft.com/office/drawing/2014/main" id="{03C7D984-D839-49BF-B672-81FF8BC0E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515" y="1325671"/>
            <a:ext cx="5345814"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Data-Gathering Strategies</a:t>
            </a:r>
          </a:p>
        </p:txBody>
      </p:sp>
      <p:sp>
        <p:nvSpPr>
          <p:cNvPr id="6" name="Content Placeholder 5"/>
          <p:cNvSpPr>
            <a:spLocks noGrp="1"/>
          </p:cNvSpPr>
          <p:nvPr>
            <p:ph idx="1"/>
          </p:nvPr>
        </p:nvSpPr>
        <p:spPr/>
        <p:txBody>
          <a:bodyPr/>
          <a:lstStyle/>
          <a:p>
            <a:r>
              <a:rPr lang="en-US" dirty="0"/>
              <a:t>Do you really need everything? What about compliance?</a:t>
            </a:r>
          </a:p>
          <a:p>
            <a:endParaRPr lang="en-US" dirty="0"/>
          </a:p>
          <a:p>
            <a:r>
              <a:rPr lang="en-US" dirty="0"/>
              <a:t>Three main strategies for data gathering:</a:t>
            </a:r>
          </a:p>
          <a:p>
            <a:pPr marL="457200" indent="-457200">
              <a:buFont typeface="Arial" panose="020B0604020202020204" pitchFamily="34" charset="0"/>
              <a:buChar char="•"/>
            </a:pPr>
            <a:r>
              <a:rPr lang="en-US" b="1" dirty="0"/>
              <a:t>Input-driven</a:t>
            </a:r>
            <a:r>
              <a:rPr lang="en-US" baseline="30000" dirty="0"/>
              <a:t>1</a:t>
            </a:r>
            <a:r>
              <a:rPr lang="en-US" dirty="0"/>
              <a:t> – Collect everything</a:t>
            </a:r>
          </a:p>
          <a:p>
            <a:pPr marL="457200" indent="-457200">
              <a:buFont typeface="Arial" panose="020B0604020202020204" pitchFamily="34" charset="0"/>
              <a:buChar char="•"/>
            </a:pPr>
            <a:r>
              <a:rPr lang="en-US" b="1" dirty="0"/>
              <a:t>Output-driven</a:t>
            </a:r>
            <a:r>
              <a:rPr lang="en-US" baseline="30000" dirty="0"/>
              <a:t>2</a:t>
            </a:r>
            <a:r>
              <a:rPr lang="en-US" dirty="0"/>
              <a:t> – Collect only what you know you need</a:t>
            </a:r>
          </a:p>
          <a:p>
            <a:pPr marL="457200" indent="-457200">
              <a:buFont typeface="Arial" panose="020B0604020202020204" pitchFamily="34" charset="0"/>
              <a:buChar char="•"/>
            </a:pPr>
            <a:r>
              <a:rPr lang="en-US" b="1" dirty="0"/>
              <a:t>Hybrid</a:t>
            </a:r>
            <a:r>
              <a:rPr lang="en-US" dirty="0"/>
              <a:t> – Collect everything but constantly trim</a:t>
            </a:r>
          </a:p>
        </p:txBody>
      </p:sp>
    </p:spTree>
    <p:extLst>
      <p:ext uri="{BB962C8B-B14F-4D97-AF65-F5344CB8AC3E}">
        <p14:creationId xmlns:p14="http://schemas.microsoft.com/office/powerpoint/2010/main" val="274105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Input-Driven Strategy (The Hoarder’s Approach)</a:t>
            </a:r>
          </a:p>
        </p:txBody>
      </p:sp>
      <p:sp>
        <p:nvSpPr>
          <p:cNvPr id="6" name="Content Placeholder 5"/>
          <p:cNvSpPr>
            <a:spLocks noGrp="1"/>
          </p:cNvSpPr>
          <p:nvPr>
            <p:ph sz="half" idx="1"/>
          </p:nvPr>
        </p:nvSpPr>
        <p:spPr/>
        <p:txBody>
          <a:bodyPr/>
          <a:lstStyle/>
          <a:p>
            <a:r>
              <a:rPr lang="en-US" dirty="0"/>
              <a:t>Collecting everything allows for historical analysis of all data</a:t>
            </a:r>
          </a:p>
          <a:p>
            <a:r>
              <a:rPr lang="en-US" b="1" dirty="0"/>
              <a:t>PROs</a:t>
            </a:r>
          </a:p>
          <a:p>
            <a:pPr marL="457200" indent="-457200">
              <a:buFont typeface="Arial" panose="020B0604020202020204" pitchFamily="34" charset="0"/>
              <a:buChar char="•"/>
            </a:pPr>
            <a:r>
              <a:rPr lang="en-US" dirty="0"/>
              <a:t>You have it</a:t>
            </a:r>
          </a:p>
          <a:p>
            <a:r>
              <a:rPr lang="en-US" b="1" dirty="0"/>
              <a:t>CONs</a:t>
            </a:r>
          </a:p>
          <a:p>
            <a:pPr marL="457200" indent="-457200">
              <a:buFont typeface="Arial" panose="020B0604020202020204" pitchFamily="34" charset="0"/>
              <a:buChar char="•"/>
            </a:pPr>
            <a:r>
              <a:rPr lang="en-US" dirty="0"/>
              <a:t>Hard to search through</a:t>
            </a:r>
          </a:p>
          <a:p>
            <a:pPr marL="457200" indent="-457200">
              <a:buFont typeface="Arial" panose="020B0604020202020204" pitchFamily="34" charset="0"/>
              <a:buChar char="•"/>
            </a:pPr>
            <a:r>
              <a:rPr lang="en-US" dirty="0"/>
              <a:t>Slow and expensive</a:t>
            </a:r>
          </a:p>
          <a:p>
            <a:endParaRPr lang="en-US" dirty="0"/>
          </a:p>
          <a:p>
            <a:r>
              <a:rPr lang="en-US" dirty="0"/>
              <a:t>Can you find the broccoli and cheese soup can?</a:t>
            </a:r>
          </a:p>
        </p:txBody>
      </p:sp>
      <p:pic>
        <p:nvPicPr>
          <p:cNvPr id="1030" name="Picture 6" descr="dsc09348.jpg (4608×345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688108"/>
            <a:ext cx="5364163" cy="402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420702"/>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Sec511_1_2014_0823.thmx</Template>
  <TotalTime>0</TotalTime>
  <Words>757</Words>
  <Application>Microsoft Office PowerPoint</Application>
  <PresentationFormat>Widescreen</PresentationFormat>
  <Paragraphs>162</Paragraphs>
  <Slides>17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Courier New</vt:lpstr>
      <vt:lpstr>Georgia</vt:lpstr>
      <vt:lpstr>Gill Sans MT</vt:lpstr>
      <vt:lpstr>Tahoma</vt:lpstr>
      <vt:lpstr>Times New Roman</vt:lpstr>
      <vt:lpstr>Title Page</vt:lpstr>
      <vt:lpstr>Basic Layout Pages</vt:lpstr>
      <vt:lpstr>PowerPoint Presentation</vt:lpstr>
      <vt:lpstr>SEC555</vt:lpstr>
      <vt:lpstr>About Us</vt:lpstr>
      <vt:lpstr>Welcome!</vt:lpstr>
      <vt:lpstr>SIEM Implementation</vt:lpstr>
      <vt:lpstr>What to Collect / What to Analyze</vt:lpstr>
      <vt:lpstr>Going Tactical</vt:lpstr>
      <vt:lpstr>Data-Gathering Strategies</vt:lpstr>
      <vt:lpstr>Input-Driven Strategy (The Hoarder’s Approach)</vt:lpstr>
      <vt:lpstr>Output-Driven Strategy</vt:lpstr>
      <vt:lpstr>Hybrid Strategy</vt:lpstr>
      <vt:lpstr>Finding Noise</vt:lpstr>
      <vt:lpstr>Tactical vs. Total</vt:lpstr>
      <vt:lpstr>Compliance</vt:lpstr>
      <vt:lpstr>Do Things with Purpose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SEC555 - The Industry's First SIEM Neutral Training Course</dc:title>
  <dc:subject/>
  <dc:creator/>
  <cp:keywords>555</cp:keywords>
  <dc:description/>
  <cp:lastModifiedBy/>
  <cp:revision>1</cp:revision>
  <dcterms:created xsi:type="dcterms:W3CDTF">2016-12-19T16:03:23Z</dcterms:created>
  <dcterms:modified xsi:type="dcterms:W3CDTF">2018-11-07T05:00:12Z</dcterms:modified>
  <cp:category>Security</cp:category>
</cp:coreProperties>
</file>